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4" r:id="rId1"/>
  </p:sldMasterIdLst>
  <p:notesMasterIdLst>
    <p:notesMasterId r:id="rId25"/>
  </p:notesMasterIdLst>
  <p:sldIdLst>
    <p:sldId id="256" r:id="rId2"/>
    <p:sldId id="257" r:id="rId3"/>
    <p:sldId id="301" r:id="rId4"/>
    <p:sldId id="259" r:id="rId5"/>
    <p:sldId id="260" r:id="rId6"/>
    <p:sldId id="261" r:id="rId7"/>
    <p:sldId id="262" r:id="rId8"/>
    <p:sldId id="265" r:id="rId9"/>
    <p:sldId id="286" r:id="rId10"/>
    <p:sldId id="303" r:id="rId11"/>
    <p:sldId id="304" r:id="rId12"/>
    <p:sldId id="305" r:id="rId13"/>
    <p:sldId id="309" r:id="rId14"/>
    <p:sldId id="275" r:id="rId15"/>
    <p:sldId id="282" r:id="rId16"/>
    <p:sldId id="306" r:id="rId17"/>
    <p:sldId id="307" r:id="rId18"/>
    <p:sldId id="310" r:id="rId19"/>
    <p:sldId id="308" r:id="rId20"/>
    <p:sldId id="311" r:id="rId21"/>
    <p:sldId id="279" r:id="rId22"/>
    <p:sldId id="280" r:id="rId23"/>
    <p:sldId id="281" r:id="rId24"/>
  </p:sldIdLst>
  <p:sldSz cx="12188825" cy="6858000"/>
  <p:notesSz cx="6858000" cy="9144000"/>
  <p:embeddedFontLst>
    <p:embeddedFont>
      <p:font typeface="Calibri" panose="020F0502020204030204" pitchFamily="34" charset="0"/>
      <p:regular r:id="rId26"/>
      <p:bold r:id="rId27"/>
      <p:italic r:id="rId28"/>
      <p:boldItalic r:id="rId29"/>
    </p:embeddedFont>
    <p:embeddedFont>
      <p:font typeface="Constantia" panose="02030602050306030303" pitchFamily="18" charset="0"/>
      <p:regular r:id="rId30"/>
      <p:bold r:id="rId31"/>
      <p:italic r:id="rId32"/>
      <p:boldItalic r:id="rId33"/>
    </p:embeddedFont>
    <p:embeddedFont>
      <p:font typeface="Tw Cen MT" panose="020B0602020104020603" pitchFamily="34" charset="0"/>
      <p:regular r:id="rId34"/>
      <p:bold r:id="rId35"/>
      <p:italic r:id="rId36"/>
      <p:boldItalic r:id="rId3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84">
          <p15:clr>
            <a:srgbClr val="A4A3A4"/>
          </p15:clr>
        </p15:guide>
        <p15:guide id="3" orient="horz" pos="3792">
          <p15:clr>
            <a:srgbClr val="A4A3A4"/>
          </p15:clr>
        </p15:guide>
        <p15:guide id="4" pos="959">
          <p15:clr>
            <a:srgbClr val="A4A3A4"/>
          </p15:clr>
        </p15:guide>
        <p15:guide id="5" pos="671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5" roundtripDataSignature="AMtx7mhdHGtQzLmORDUIV5qb1TQEZB6YX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13" autoAdjust="0"/>
    <p:restoredTop sz="94660"/>
  </p:normalViewPr>
  <p:slideViewPr>
    <p:cSldViewPr snapToGrid="0">
      <p:cViewPr varScale="1">
        <p:scale>
          <a:sx n="81" d="100"/>
          <a:sy n="81" d="100"/>
        </p:scale>
        <p:origin x="782" y="53"/>
      </p:cViewPr>
      <p:guideLst>
        <p:guide orient="horz" pos="2160"/>
        <p:guide orient="horz" pos="384"/>
        <p:guide orient="horz" pos="3792"/>
        <p:guide pos="959"/>
        <p:guide pos="6719"/>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font" Target="fonts/font9.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5"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46"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 name="Google Shape;11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3179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834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413145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46265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82851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132206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0" name="Google Shape;290;p2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2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2" name="Google Shape;302;p2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518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p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 name="Google Shape;149;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8: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88828"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1"/>
            <a:ext cx="23044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5936" y="1122363"/>
            <a:ext cx="8789286" cy="2387600"/>
          </a:xfrm>
        </p:spPr>
        <p:txBody>
          <a:bodyPr anchor="b">
            <a:normAutofit/>
          </a:bodyPr>
          <a:lstStyle>
            <a:lvl1pPr algn="l">
              <a:defRPr sz="4799"/>
            </a:lvl1pPr>
          </a:lstStyle>
          <a:p>
            <a:r>
              <a:rPr lang="en-US"/>
              <a:t>Click to edit Master title style</a:t>
            </a:r>
            <a:endParaRPr lang="en-US" dirty="0"/>
          </a:p>
        </p:txBody>
      </p:sp>
      <p:sp>
        <p:nvSpPr>
          <p:cNvPr id="3" name="Subtitle 2"/>
          <p:cNvSpPr>
            <a:spLocks noGrp="1"/>
          </p:cNvSpPr>
          <p:nvPr>
            <p:ph type="subTitle" idx="1"/>
          </p:nvPr>
        </p:nvSpPr>
        <p:spPr>
          <a:xfrm>
            <a:off x="1875936" y="3602038"/>
            <a:ext cx="8789286" cy="1655762"/>
          </a:xfrm>
        </p:spPr>
        <p:txBody>
          <a:bodyPr>
            <a:normAutofit/>
          </a:bodyPr>
          <a:lstStyle>
            <a:lvl1pPr marL="0" indent="0" algn="l">
              <a:buNone/>
              <a:defRPr sz="1999" cap="all" baseline="0">
                <a:solidFill>
                  <a:schemeClr val="tx2"/>
                </a:solidFill>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5668" y="5410202"/>
            <a:ext cx="2742486" cy="365125"/>
          </a:xfrm>
        </p:spPr>
        <p:txBody>
          <a:bodyPr/>
          <a:lstStyle/>
          <a:p>
            <a:endParaRPr lang="en-IN"/>
          </a:p>
        </p:txBody>
      </p:sp>
      <p:sp>
        <p:nvSpPr>
          <p:cNvPr id="5" name="Footer Placeholder 4"/>
          <p:cNvSpPr>
            <a:spLocks noGrp="1"/>
          </p:cNvSpPr>
          <p:nvPr>
            <p:ph type="ftr" sz="quarter" idx="11"/>
          </p:nvPr>
        </p:nvSpPr>
        <p:spPr>
          <a:xfrm>
            <a:off x="1875936" y="5410202"/>
            <a:ext cx="5123551" cy="365125"/>
          </a:xfrm>
        </p:spPr>
        <p:txBody>
          <a:bodyPr/>
          <a:lstStyle/>
          <a:p>
            <a:endParaRPr lang="en-IN"/>
          </a:p>
        </p:txBody>
      </p:sp>
      <p:sp>
        <p:nvSpPr>
          <p:cNvPr id="6" name="Slide Number Placeholder 5"/>
          <p:cNvSpPr>
            <a:spLocks noGrp="1"/>
          </p:cNvSpPr>
          <p:nvPr>
            <p:ph type="sldNum" sz="quarter" idx="12"/>
          </p:nvPr>
        </p:nvSpPr>
        <p:spPr>
          <a:xfrm>
            <a:off x="9894334" y="5410200"/>
            <a:ext cx="770888" cy="365125"/>
          </a:xfrm>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7162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113" y="4304665"/>
            <a:ext cx="9909774" cy="819355"/>
          </a:xfrm>
        </p:spPr>
        <p:txBody>
          <a:bodyPr anchor="b">
            <a:normAutofit/>
          </a:bodyPr>
          <a:lstStyle>
            <a:lvl1pPr>
              <a:defRPr sz="3199"/>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114" y="606426"/>
            <a:ext cx="9909773"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199"/>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067" y="5124020"/>
            <a:ext cx="9908278" cy="682472"/>
          </a:xfrm>
        </p:spPr>
        <p:txBody>
          <a:bodyPr>
            <a:normAutofit/>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3742347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159" y="609600"/>
            <a:ext cx="9903375" cy="3429000"/>
          </a:xfrm>
        </p:spPr>
        <p:txBody>
          <a:bodyPr anchor="ctr">
            <a:normAutofit/>
          </a:bodyPr>
          <a:lstStyle>
            <a:lvl1pPr>
              <a:defRPr sz="3599"/>
            </a:lvl1pPr>
          </a:lstStyle>
          <a:p>
            <a:r>
              <a:rPr lang="en-US"/>
              <a:t>Click to edit Master title style</a:t>
            </a:r>
            <a:endParaRPr lang="en-US" dirty="0"/>
          </a:p>
        </p:txBody>
      </p:sp>
      <p:sp>
        <p:nvSpPr>
          <p:cNvPr id="4" name="Text Placeholder 3"/>
          <p:cNvSpPr>
            <a:spLocks noGrp="1"/>
          </p:cNvSpPr>
          <p:nvPr>
            <p:ph type="body" sz="half" idx="2"/>
          </p:nvPr>
        </p:nvSpPr>
        <p:spPr>
          <a:xfrm>
            <a:off x="1141113" y="4419600"/>
            <a:ext cx="9901880" cy="1371599"/>
          </a:xfrm>
        </p:spPr>
        <p:txBody>
          <a:bodyPr anchor="ctr">
            <a:normAutofit/>
          </a:bodyPr>
          <a:lstStyle>
            <a:lvl1pPr marL="0" indent="0">
              <a:buNone/>
              <a:defRPr sz="1799"/>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202298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5836" y="609600"/>
            <a:ext cx="9300329" cy="2748429"/>
          </a:xfrm>
        </p:spPr>
        <p:txBody>
          <a:bodyPr anchor="ctr">
            <a:normAutofit/>
          </a:bodyPr>
          <a:lstStyle>
            <a:lvl1pPr>
              <a:defRPr sz="3599"/>
            </a:lvl1pPr>
          </a:lstStyle>
          <a:p>
            <a:r>
              <a:rPr lang="en-US"/>
              <a:t>Click to edit Master title style</a:t>
            </a:r>
            <a:endParaRPr lang="en-US" dirty="0"/>
          </a:p>
        </p:txBody>
      </p:sp>
      <p:sp>
        <p:nvSpPr>
          <p:cNvPr id="12" name="Text Placeholder 3"/>
          <p:cNvSpPr>
            <a:spLocks noGrp="1"/>
          </p:cNvSpPr>
          <p:nvPr>
            <p:ph type="body" sz="half" idx="13"/>
          </p:nvPr>
        </p:nvSpPr>
        <p:spPr>
          <a:xfrm>
            <a:off x="1720196" y="3365557"/>
            <a:ext cx="8750020" cy="548968"/>
          </a:xfrm>
        </p:spPr>
        <p:txBody>
          <a:bodyPr anchor="t">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114" y="4309919"/>
            <a:ext cx="9903422" cy="1489496"/>
          </a:xfrm>
        </p:spPr>
        <p:txBody>
          <a:bodyPr anchor="ctr">
            <a:normAutofit/>
          </a:bodyPr>
          <a:lstStyle>
            <a:lvl1pPr marL="0" indent="0">
              <a:buNone/>
              <a:defRPr sz="1799"/>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60" name="TextBox 59"/>
          <p:cNvSpPr txBox="1"/>
          <p:nvPr/>
        </p:nvSpPr>
        <p:spPr>
          <a:xfrm>
            <a:off x="903277" y="732394"/>
            <a:ext cx="609441" cy="584776"/>
          </a:xfrm>
          <a:prstGeom prst="rect">
            <a:avLst/>
          </a:prstGeom>
        </p:spPr>
        <p:txBody>
          <a:bodyPr vert="horz" lIns="91416" tIns="45708" rIns="91416" bIns="4570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998" dirty="0">
                <a:solidFill>
                  <a:schemeClr val="tx1"/>
                </a:solidFill>
                <a:effectLst/>
              </a:rPr>
              <a:t>“</a:t>
            </a:r>
          </a:p>
        </p:txBody>
      </p:sp>
      <p:sp>
        <p:nvSpPr>
          <p:cNvPr id="61" name="TextBox 60"/>
          <p:cNvSpPr txBox="1"/>
          <p:nvPr/>
        </p:nvSpPr>
        <p:spPr>
          <a:xfrm>
            <a:off x="10534626" y="2764972"/>
            <a:ext cx="609441" cy="584776"/>
          </a:xfrm>
          <a:prstGeom prst="rect">
            <a:avLst/>
          </a:prstGeom>
        </p:spPr>
        <p:txBody>
          <a:bodyPr vert="horz" lIns="91416" tIns="45708" rIns="91416" bIns="4570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998" dirty="0">
                <a:solidFill>
                  <a:schemeClr val="tx1"/>
                </a:solidFill>
                <a:effectLst/>
              </a:rPr>
              <a:t>”</a:t>
            </a:r>
          </a:p>
        </p:txBody>
      </p:sp>
    </p:spTree>
    <p:extLst>
      <p:ext uri="{BB962C8B-B14F-4D97-AF65-F5344CB8AC3E}">
        <p14:creationId xmlns:p14="http://schemas.microsoft.com/office/powerpoint/2010/main" val="230575210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113" y="2134042"/>
            <a:ext cx="9903421" cy="2511835"/>
          </a:xfrm>
        </p:spPr>
        <p:txBody>
          <a:bodyPr anchor="b">
            <a:normAutofit/>
          </a:bodyPr>
          <a:lstStyle>
            <a:lvl1pPr>
              <a:defRPr sz="3599"/>
            </a:lvl1pPr>
          </a:lstStyle>
          <a:p>
            <a:r>
              <a:rPr lang="en-US"/>
              <a:t>Click to edit Master title style</a:t>
            </a:r>
            <a:endParaRPr lang="en-US" dirty="0"/>
          </a:p>
        </p:txBody>
      </p:sp>
      <p:sp>
        <p:nvSpPr>
          <p:cNvPr id="4" name="Text Placeholder 3"/>
          <p:cNvSpPr>
            <a:spLocks noGrp="1"/>
          </p:cNvSpPr>
          <p:nvPr>
            <p:ph type="body" sz="half" idx="2"/>
          </p:nvPr>
        </p:nvSpPr>
        <p:spPr>
          <a:xfrm>
            <a:off x="1141067" y="4657655"/>
            <a:ext cx="9901926" cy="1140644"/>
          </a:xfrm>
        </p:spPr>
        <p:txBody>
          <a:bodyPr anchor="t">
            <a:normAutofit/>
          </a:bodyPr>
          <a:lstStyle>
            <a:lvl1pPr marL="0" indent="0">
              <a:buNone/>
              <a:defRPr sz="1799"/>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2204829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116" y="609600"/>
            <a:ext cx="990341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113" y="2674463"/>
            <a:ext cx="3196066" cy="685800"/>
          </a:xfrm>
        </p:spPr>
        <p:txBody>
          <a:bodyPr anchor="b">
            <a:noAutofit/>
          </a:bodyPr>
          <a:lstStyle>
            <a:lvl1pPr marL="0" indent="0">
              <a:lnSpc>
                <a:spcPct val="90000"/>
              </a:lnSpc>
              <a:buNone/>
              <a:defRPr sz="23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625" y="3360263"/>
            <a:ext cx="3207899" cy="2430936"/>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3591" y="2677635"/>
            <a:ext cx="3183556" cy="685800"/>
          </a:xfrm>
        </p:spPr>
        <p:txBody>
          <a:bodyPr anchor="b">
            <a:noAutofit/>
          </a:bodyPr>
          <a:lstStyle>
            <a:lvl1pPr marL="0" indent="0">
              <a:lnSpc>
                <a:spcPct val="90000"/>
              </a:lnSpc>
              <a:buNone/>
              <a:defRPr sz="23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3040" y="3363435"/>
            <a:ext cx="3194998" cy="2430936"/>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0397" y="2674463"/>
            <a:ext cx="3194136" cy="685800"/>
          </a:xfrm>
        </p:spPr>
        <p:txBody>
          <a:bodyPr anchor="b">
            <a:noAutofit/>
          </a:bodyPr>
          <a:lstStyle>
            <a:lvl1pPr marL="0" indent="0">
              <a:lnSpc>
                <a:spcPct val="90000"/>
              </a:lnSpc>
              <a:buNone/>
              <a:defRPr sz="23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0397" y="3360263"/>
            <a:ext cx="3194136" cy="2430936"/>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305030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114" y="609600"/>
            <a:ext cx="990341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116" y="4404596"/>
            <a:ext cx="3194408" cy="576262"/>
          </a:xfrm>
        </p:spPr>
        <p:txBody>
          <a:bodyPr anchor="b">
            <a:noAutofit/>
          </a:bodyPr>
          <a:lstStyle>
            <a:lvl1pPr marL="0" indent="0">
              <a:lnSpc>
                <a:spcPct val="90000"/>
              </a:lnSpc>
              <a:buNone/>
              <a:defRPr sz="19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116" y="2666998"/>
            <a:ext cx="3194408"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999"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116" y="4980859"/>
            <a:ext cx="3194408" cy="817843"/>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7884" y="4404596"/>
            <a:ext cx="3199567" cy="576262"/>
          </a:xfrm>
        </p:spPr>
        <p:txBody>
          <a:bodyPr anchor="b">
            <a:noAutofit/>
          </a:bodyPr>
          <a:lstStyle>
            <a:lvl1pPr marL="0" indent="0">
              <a:lnSpc>
                <a:spcPct val="90000"/>
              </a:lnSpc>
              <a:buNone/>
              <a:defRPr sz="19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7884" y="2666998"/>
            <a:ext cx="3198107"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999"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6424" y="4980857"/>
            <a:ext cx="3199567" cy="810342"/>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0523" y="4404595"/>
            <a:ext cx="3189910" cy="576262"/>
          </a:xfrm>
        </p:spPr>
        <p:txBody>
          <a:bodyPr anchor="b">
            <a:noAutofit/>
          </a:bodyPr>
          <a:lstStyle>
            <a:lvl1pPr marL="0" indent="0">
              <a:lnSpc>
                <a:spcPct val="90000"/>
              </a:lnSpc>
              <a:buNone/>
              <a:defRPr sz="19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0398" y="2666998"/>
            <a:ext cx="3194137"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999"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0397" y="4980855"/>
            <a:ext cx="3194136" cy="810345"/>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2581035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0366425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0046" y="609600"/>
            <a:ext cx="2004489"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113" y="609600"/>
            <a:ext cx="7746572"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5933515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38"/>
        <p:cNvGrpSpPr/>
        <p:nvPr/>
      </p:nvGrpSpPr>
      <p:grpSpPr>
        <a:xfrm>
          <a:off x="0" y="0"/>
          <a:ext cx="0" cy="0"/>
          <a:chOff x="0" y="0"/>
          <a:chExt cx="0" cy="0"/>
        </a:xfrm>
      </p:grpSpPr>
      <p:sp>
        <p:nvSpPr>
          <p:cNvPr id="39" name="Google Shape;39;p30"/>
          <p:cNvSpPr txBox="1">
            <a:spLocks noGrp="1"/>
          </p:cNvSpPr>
          <p:nvPr>
            <p:ph type="title"/>
          </p:nvPr>
        </p:nvSpPr>
        <p:spPr>
          <a:xfrm>
            <a:off x="1522876" y="609600"/>
            <a:ext cx="9143538" cy="10668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345D7E"/>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30"/>
          <p:cNvSpPr txBox="1">
            <a:spLocks noGrp="1"/>
          </p:cNvSpPr>
          <p:nvPr>
            <p:ph type="body" idx="1"/>
          </p:nvPr>
        </p:nvSpPr>
        <p:spPr>
          <a:xfrm>
            <a:off x="1522876" y="1905000"/>
            <a:ext cx="9143538" cy="3697465"/>
          </a:xfrm>
          <a:prstGeom prst="rect">
            <a:avLst/>
          </a:prstGeom>
          <a:noFill/>
          <a:ln>
            <a:noFill/>
          </a:ln>
        </p:spPr>
        <p:txBody>
          <a:bodyPr spcFirstLastPara="1" wrap="square" lIns="91425" tIns="45700" rIns="91425" bIns="45700" anchor="t" anchorCtr="0">
            <a:normAutofit/>
          </a:bodyPr>
          <a:lstStyle>
            <a:lvl1pPr marL="457200" lvl="0" indent="-320040" algn="l">
              <a:lnSpc>
                <a:spcPct val="90000"/>
              </a:lnSpc>
              <a:spcBef>
                <a:spcPts val="1800"/>
              </a:spcBef>
              <a:spcAft>
                <a:spcPts val="0"/>
              </a:spcAft>
              <a:buSzPts val="1440"/>
              <a:buChar char="▪"/>
              <a:defRPr/>
            </a:lvl1pPr>
            <a:lvl2pPr marL="914400" lvl="1" indent="-342900" algn="l">
              <a:lnSpc>
                <a:spcPct val="90000"/>
              </a:lnSpc>
              <a:spcBef>
                <a:spcPts val="1000"/>
              </a:spcBef>
              <a:spcAft>
                <a:spcPts val="0"/>
              </a:spcAft>
              <a:buSzPts val="1800"/>
              <a:buChar char="–"/>
              <a:defRPr/>
            </a:lvl2pPr>
            <a:lvl3pPr marL="1371600" lvl="2" indent="-320039" algn="l">
              <a:lnSpc>
                <a:spcPct val="90000"/>
              </a:lnSpc>
              <a:spcBef>
                <a:spcPts val="800"/>
              </a:spcBef>
              <a:spcAft>
                <a:spcPts val="0"/>
              </a:spcAft>
              <a:buSzPts val="1440"/>
              <a:buChar char="▪"/>
              <a:defRPr/>
            </a:lvl3pPr>
            <a:lvl4pPr marL="1828800" lvl="3" indent="-342900" algn="l">
              <a:lnSpc>
                <a:spcPct val="90000"/>
              </a:lnSpc>
              <a:spcBef>
                <a:spcPts val="800"/>
              </a:spcBef>
              <a:spcAft>
                <a:spcPts val="0"/>
              </a:spcAft>
              <a:buSzPts val="1800"/>
              <a:buChar char="–"/>
              <a:defRPr/>
            </a:lvl4pPr>
            <a:lvl5pPr marL="2286000" lvl="4" indent="-320039" algn="l">
              <a:lnSpc>
                <a:spcPct val="90000"/>
              </a:lnSpc>
              <a:spcBef>
                <a:spcPts val="800"/>
              </a:spcBef>
              <a:spcAft>
                <a:spcPts val="0"/>
              </a:spcAft>
              <a:buSzPts val="1440"/>
              <a:buChar char="▪"/>
              <a:defRPr/>
            </a:lvl5pPr>
            <a:lvl6pPr marL="2743200" lvl="5" indent="-342900" algn="l">
              <a:lnSpc>
                <a:spcPct val="90000"/>
              </a:lnSpc>
              <a:spcBef>
                <a:spcPts val="800"/>
              </a:spcBef>
              <a:spcAft>
                <a:spcPts val="0"/>
              </a:spcAft>
              <a:buSzPts val="1800"/>
              <a:buChar char="–"/>
              <a:defRPr/>
            </a:lvl6pPr>
            <a:lvl7pPr marL="3200400" lvl="6" indent="-320039" algn="l">
              <a:lnSpc>
                <a:spcPct val="90000"/>
              </a:lnSpc>
              <a:spcBef>
                <a:spcPts val="800"/>
              </a:spcBef>
              <a:spcAft>
                <a:spcPts val="0"/>
              </a:spcAft>
              <a:buSzPts val="1440"/>
              <a:buChar char="▪"/>
              <a:defRPr/>
            </a:lvl7pPr>
            <a:lvl8pPr marL="3657600" lvl="7" indent="-342900" algn="l">
              <a:lnSpc>
                <a:spcPct val="90000"/>
              </a:lnSpc>
              <a:spcBef>
                <a:spcPts val="800"/>
              </a:spcBef>
              <a:spcAft>
                <a:spcPts val="0"/>
              </a:spcAft>
              <a:buSzPts val="1800"/>
              <a:buChar char="–"/>
              <a:defRPr/>
            </a:lvl8pPr>
            <a:lvl9pPr marL="4114800" lvl="8" indent="-320040" algn="l">
              <a:lnSpc>
                <a:spcPct val="90000"/>
              </a:lnSpc>
              <a:spcBef>
                <a:spcPts val="800"/>
              </a:spcBef>
              <a:spcAft>
                <a:spcPts val="0"/>
              </a:spcAft>
              <a:buSzPts val="1440"/>
              <a:buChar char="▪"/>
              <a:defRPr/>
            </a:lvl9pPr>
          </a:lstStyle>
          <a:p>
            <a:endParaRPr/>
          </a:p>
        </p:txBody>
      </p:sp>
      <p:sp>
        <p:nvSpPr>
          <p:cNvPr id="41" name="Google Shape;41;p30"/>
          <p:cNvSpPr txBox="1">
            <a:spLocks noGrp="1"/>
          </p:cNvSpPr>
          <p:nvPr>
            <p:ph type="ftr" idx="11"/>
          </p:nvPr>
        </p:nvSpPr>
        <p:spPr>
          <a:xfrm>
            <a:off x="1507498" y="6516865"/>
            <a:ext cx="6062145"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30"/>
          <p:cNvSpPr txBox="1">
            <a:spLocks noGrp="1"/>
          </p:cNvSpPr>
          <p:nvPr>
            <p:ph type="dt" idx="10"/>
          </p:nvPr>
        </p:nvSpPr>
        <p:spPr>
          <a:xfrm>
            <a:off x="7994363" y="6516865"/>
            <a:ext cx="1327622"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30"/>
          <p:cNvSpPr txBox="1">
            <a:spLocks noGrp="1"/>
          </p:cNvSpPr>
          <p:nvPr>
            <p:ph type="sldNum" idx="12"/>
          </p:nvPr>
        </p:nvSpPr>
        <p:spPr>
          <a:xfrm>
            <a:off x="9730094" y="6516865"/>
            <a:ext cx="936319"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498556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1_Picture with Caption">
    <p:spTree>
      <p:nvGrpSpPr>
        <p:cNvPr id="1" name="Shape 50"/>
        <p:cNvGrpSpPr/>
        <p:nvPr/>
      </p:nvGrpSpPr>
      <p:grpSpPr>
        <a:xfrm>
          <a:off x="0" y="0"/>
          <a:ext cx="0" cy="0"/>
          <a:chOff x="0" y="0"/>
          <a:chExt cx="0" cy="0"/>
        </a:xfrm>
      </p:grpSpPr>
      <p:sp>
        <p:nvSpPr>
          <p:cNvPr id="52" name="Google Shape;52;p32"/>
          <p:cNvSpPr txBox="1">
            <a:spLocks noGrp="1"/>
          </p:cNvSpPr>
          <p:nvPr>
            <p:ph type="title"/>
          </p:nvPr>
        </p:nvSpPr>
        <p:spPr>
          <a:xfrm>
            <a:off x="7923214" y="1371600"/>
            <a:ext cx="3124200" cy="20574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345D7E"/>
              </a:buClr>
              <a:buSzPts val="3200"/>
              <a:buFont typeface="Calibri"/>
              <a:buNone/>
              <a:defRPr sz="32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32" descr="An empty placeholder to add an image. Click on the placeholder and select the image that you wish to add"/>
          <p:cNvSpPr>
            <a:spLocks noGrp="1"/>
          </p:cNvSpPr>
          <p:nvPr>
            <p:ph type="pic" idx="2"/>
          </p:nvPr>
        </p:nvSpPr>
        <p:spPr>
          <a:xfrm>
            <a:off x="1400490" y="1202055"/>
            <a:ext cx="5760720" cy="4206240"/>
          </a:xfrm>
          <a:prstGeom prst="rect">
            <a:avLst/>
          </a:prstGeom>
          <a:solidFill>
            <a:srgbClr val="F2F2F2"/>
          </a:solidFill>
          <a:ln>
            <a:noFill/>
          </a:ln>
        </p:spPr>
      </p:sp>
      <p:sp>
        <p:nvSpPr>
          <p:cNvPr id="54" name="Google Shape;54;p32"/>
          <p:cNvSpPr txBox="1">
            <a:spLocks noGrp="1"/>
          </p:cNvSpPr>
          <p:nvPr>
            <p:ph type="body" idx="1"/>
          </p:nvPr>
        </p:nvSpPr>
        <p:spPr>
          <a:xfrm>
            <a:off x="7923214" y="3536829"/>
            <a:ext cx="3124200" cy="179717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800"/>
              </a:spcBef>
              <a:spcAft>
                <a:spcPts val="0"/>
              </a:spcAft>
              <a:buSzPts val="1280"/>
              <a:buNone/>
              <a:defRPr sz="1600"/>
            </a:lvl1pPr>
            <a:lvl2pPr marL="914400" lvl="1" indent="-228600" algn="l">
              <a:lnSpc>
                <a:spcPct val="90000"/>
              </a:lnSpc>
              <a:spcBef>
                <a:spcPts val="1000"/>
              </a:spcBef>
              <a:spcAft>
                <a:spcPts val="0"/>
              </a:spcAft>
              <a:buSzPts val="1200"/>
              <a:buNone/>
              <a:defRPr sz="1200"/>
            </a:lvl2pPr>
            <a:lvl3pPr marL="1371600" lvl="2" indent="-228600" algn="l">
              <a:lnSpc>
                <a:spcPct val="90000"/>
              </a:lnSpc>
              <a:spcBef>
                <a:spcPts val="800"/>
              </a:spcBef>
              <a:spcAft>
                <a:spcPts val="0"/>
              </a:spcAft>
              <a:buSzPts val="800"/>
              <a:buNone/>
              <a:defRPr sz="1000"/>
            </a:lvl3pPr>
            <a:lvl4pPr marL="1828800" lvl="3" indent="-228600" algn="l">
              <a:lnSpc>
                <a:spcPct val="90000"/>
              </a:lnSpc>
              <a:spcBef>
                <a:spcPts val="800"/>
              </a:spcBef>
              <a:spcAft>
                <a:spcPts val="0"/>
              </a:spcAft>
              <a:buSzPts val="900"/>
              <a:buNone/>
              <a:defRPr sz="900"/>
            </a:lvl4pPr>
            <a:lvl5pPr marL="2286000" lvl="4" indent="-228600" algn="l">
              <a:lnSpc>
                <a:spcPct val="90000"/>
              </a:lnSpc>
              <a:spcBef>
                <a:spcPts val="800"/>
              </a:spcBef>
              <a:spcAft>
                <a:spcPts val="0"/>
              </a:spcAft>
              <a:buSzPts val="720"/>
              <a:buNone/>
              <a:defRPr sz="900"/>
            </a:lvl5pPr>
            <a:lvl6pPr marL="2743200" lvl="5" indent="-228600" algn="l">
              <a:lnSpc>
                <a:spcPct val="90000"/>
              </a:lnSpc>
              <a:spcBef>
                <a:spcPts val="800"/>
              </a:spcBef>
              <a:spcAft>
                <a:spcPts val="0"/>
              </a:spcAft>
              <a:buSzPts val="900"/>
              <a:buNone/>
              <a:defRPr sz="900"/>
            </a:lvl6pPr>
            <a:lvl7pPr marL="3200400" lvl="6" indent="-228600" algn="l">
              <a:lnSpc>
                <a:spcPct val="90000"/>
              </a:lnSpc>
              <a:spcBef>
                <a:spcPts val="800"/>
              </a:spcBef>
              <a:spcAft>
                <a:spcPts val="0"/>
              </a:spcAft>
              <a:buSzPts val="720"/>
              <a:buNone/>
              <a:defRPr sz="900"/>
            </a:lvl7pPr>
            <a:lvl8pPr marL="3657600" lvl="7" indent="-228600" algn="l">
              <a:lnSpc>
                <a:spcPct val="90000"/>
              </a:lnSpc>
              <a:spcBef>
                <a:spcPts val="800"/>
              </a:spcBef>
              <a:spcAft>
                <a:spcPts val="0"/>
              </a:spcAft>
              <a:buSzPts val="900"/>
              <a:buNone/>
              <a:defRPr sz="900"/>
            </a:lvl8pPr>
            <a:lvl9pPr marL="4114800" lvl="8" indent="-228600" algn="l">
              <a:lnSpc>
                <a:spcPct val="90000"/>
              </a:lnSpc>
              <a:spcBef>
                <a:spcPts val="800"/>
              </a:spcBef>
              <a:spcAft>
                <a:spcPts val="0"/>
              </a:spcAft>
              <a:buSzPts val="720"/>
              <a:buNone/>
              <a:defRPr sz="900"/>
            </a:lvl9pPr>
          </a:lstStyle>
          <a:p>
            <a:endParaRPr/>
          </a:p>
        </p:txBody>
      </p:sp>
      <p:sp>
        <p:nvSpPr>
          <p:cNvPr id="55" name="Google Shape;55;p32"/>
          <p:cNvSpPr txBox="1">
            <a:spLocks noGrp="1"/>
          </p:cNvSpPr>
          <p:nvPr>
            <p:ph type="ftr" idx="11"/>
          </p:nvPr>
        </p:nvSpPr>
        <p:spPr>
          <a:xfrm>
            <a:off x="1507498" y="6516865"/>
            <a:ext cx="6062145"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32"/>
          <p:cNvSpPr txBox="1">
            <a:spLocks noGrp="1"/>
          </p:cNvSpPr>
          <p:nvPr>
            <p:ph type="dt" idx="10"/>
          </p:nvPr>
        </p:nvSpPr>
        <p:spPr>
          <a:xfrm>
            <a:off x="7994363" y="6516865"/>
            <a:ext cx="1327622"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2"/>
          <p:cNvSpPr txBox="1">
            <a:spLocks noGrp="1"/>
          </p:cNvSpPr>
          <p:nvPr>
            <p:ph type="sldNum" idx="12"/>
          </p:nvPr>
        </p:nvSpPr>
        <p:spPr>
          <a:xfrm>
            <a:off x="9730094" y="6516865"/>
            <a:ext cx="936319"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234066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475083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114" y="1419227"/>
            <a:ext cx="9903420" cy="2852737"/>
          </a:xfrm>
        </p:spPr>
        <p:txBody>
          <a:bodyPr anchor="b">
            <a:normAutofit/>
          </a:bodyPr>
          <a:lstStyle>
            <a:lvl1pPr>
              <a:defRPr sz="3599"/>
            </a:lvl1pPr>
          </a:lstStyle>
          <a:p>
            <a:r>
              <a:rPr lang="en-US"/>
              <a:t>Click to edit Master title style</a:t>
            </a:r>
            <a:endParaRPr lang="en-US" dirty="0"/>
          </a:p>
        </p:txBody>
      </p:sp>
      <p:sp>
        <p:nvSpPr>
          <p:cNvPr id="3" name="Text Placeholder 2"/>
          <p:cNvSpPr>
            <a:spLocks noGrp="1"/>
          </p:cNvSpPr>
          <p:nvPr>
            <p:ph type="body" idx="1"/>
          </p:nvPr>
        </p:nvSpPr>
        <p:spPr>
          <a:xfrm>
            <a:off x="1141114" y="4424362"/>
            <a:ext cx="9903420" cy="1374776"/>
          </a:xfrm>
        </p:spPr>
        <p:txBody>
          <a:bodyPr>
            <a:normAutofit/>
          </a:bodyPr>
          <a:lstStyle>
            <a:lvl1pPr marL="0" indent="0">
              <a:buNone/>
              <a:defRPr sz="1799" cap="all" baseline="0">
                <a:solidFill>
                  <a:schemeClr val="tx1">
                    <a:tint val="75000"/>
                  </a:schemeClr>
                </a:solidFill>
              </a:defRPr>
            </a:lvl1pPr>
            <a:lvl2pPr marL="457063" indent="0">
              <a:buNone/>
              <a:defRPr sz="17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48489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113" y="2249486"/>
            <a:ext cx="487711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593" y="2249486"/>
            <a:ext cx="487394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15115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114" y="619127"/>
            <a:ext cx="990342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69663" y="2249486"/>
            <a:ext cx="4648572" cy="823912"/>
          </a:xfrm>
        </p:spPr>
        <p:txBody>
          <a:bodyPr anchor="b"/>
          <a:lstStyle>
            <a:lvl1pPr marL="0" indent="0">
              <a:lnSpc>
                <a:spcPct val="90000"/>
              </a:lnSpc>
              <a:buNone/>
              <a:defRPr sz="23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113" y="3073398"/>
            <a:ext cx="487712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9141" y="2249485"/>
            <a:ext cx="4645392" cy="823912"/>
          </a:xfrm>
        </p:spPr>
        <p:txBody>
          <a:bodyPr anchor="b"/>
          <a:lstStyle>
            <a:lvl1pPr marL="0" indent="0">
              <a:lnSpc>
                <a:spcPct val="90000"/>
              </a:lnSpc>
              <a:buNone/>
              <a:defRPr sz="23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593" y="3073398"/>
            <a:ext cx="487394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0968229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03771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07437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407" y="609601"/>
            <a:ext cx="3855033" cy="1639884"/>
          </a:xfrm>
        </p:spPr>
        <p:txBody>
          <a:bodyPr anchor="b"/>
          <a:lstStyle>
            <a:lvl1pPr>
              <a:defRPr sz="3199"/>
            </a:lvl1pPr>
          </a:lstStyle>
          <a:p>
            <a:r>
              <a:rPr lang="en-US"/>
              <a:t>Click to edit Master title style</a:t>
            </a:r>
            <a:endParaRPr lang="en-US" dirty="0"/>
          </a:p>
        </p:txBody>
      </p:sp>
      <p:sp>
        <p:nvSpPr>
          <p:cNvPr id="3" name="Content Placeholder 2"/>
          <p:cNvSpPr>
            <a:spLocks noGrp="1"/>
          </p:cNvSpPr>
          <p:nvPr>
            <p:ph idx="1"/>
          </p:nvPr>
        </p:nvSpPr>
        <p:spPr>
          <a:xfrm>
            <a:off x="5154858" y="592666"/>
            <a:ext cx="5889675"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407" y="2249486"/>
            <a:ext cx="3855033" cy="3541714"/>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854326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116" y="609600"/>
            <a:ext cx="5932963" cy="1639886"/>
          </a:xfrm>
        </p:spPr>
        <p:txBody>
          <a:bodyPr anchor="b"/>
          <a:lstStyle>
            <a:lvl1pPr>
              <a:defRPr sz="3199"/>
            </a:lvl1pPr>
          </a:lstStyle>
          <a:p>
            <a:r>
              <a:rPr lang="en-US"/>
              <a:t>Click to edit Master title style</a:t>
            </a:r>
            <a:endParaRPr lang="en-US" dirty="0"/>
          </a:p>
        </p:txBody>
      </p:sp>
      <p:sp>
        <p:nvSpPr>
          <p:cNvPr id="3" name="Picture Placeholder 2"/>
          <p:cNvSpPr>
            <a:spLocks noGrp="1" noChangeAspect="1"/>
          </p:cNvSpPr>
          <p:nvPr>
            <p:ph type="pic" idx="1"/>
          </p:nvPr>
        </p:nvSpPr>
        <p:spPr>
          <a:xfrm>
            <a:off x="7378799" y="609602"/>
            <a:ext cx="3665735"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a:t>Click icon to add picture</a:t>
            </a:r>
            <a:endParaRPr lang="en-US" dirty="0"/>
          </a:p>
        </p:txBody>
      </p:sp>
      <p:sp>
        <p:nvSpPr>
          <p:cNvPr id="4" name="Text Placeholder 3"/>
          <p:cNvSpPr>
            <a:spLocks noGrp="1"/>
          </p:cNvSpPr>
          <p:nvPr>
            <p:ph type="body" sz="half" idx="2"/>
          </p:nvPr>
        </p:nvSpPr>
        <p:spPr>
          <a:xfrm>
            <a:off x="1141113" y="2249486"/>
            <a:ext cx="5932966" cy="3541714"/>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904485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1">
            <a:alphaModFix amt="30000"/>
            <a:extLst>
              <a:ext uri="{28A0092B-C50C-407E-A947-70E740481C1C}">
                <a14:useLocalDpi xmlns:a14="http://schemas.microsoft.com/office/drawing/2010/main" val="0"/>
              </a:ext>
            </a:extLst>
          </a:blip>
          <a:srcRect/>
          <a:stretch>
            <a:fillRect/>
          </a:stretch>
        </p:blipFill>
        <p:spPr bwMode="auto">
          <a:xfrm>
            <a:off x="0" y="-1"/>
            <a:ext cx="12188828"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4" y="1"/>
            <a:ext cx="12050749"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116" y="618518"/>
            <a:ext cx="990341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115" y="2249487"/>
            <a:ext cx="990341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4979" y="5883277"/>
            <a:ext cx="2742486" cy="365125"/>
          </a:xfrm>
          <a:prstGeom prst="rect">
            <a:avLst/>
          </a:prstGeom>
        </p:spPr>
        <p:txBody>
          <a:bodyPr vert="horz" lIns="91440" tIns="45720" rIns="91440" bIns="45720" rtlCol="0" anchor="ctr"/>
          <a:lstStyle>
            <a:lvl1pPr algn="r">
              <a:defRPr sz="1050">
                <a:solidFill>
                  <a:schemeClr val="tx1">
                    <a:tint val="75000"/>
                  </a:schemeClr>
                </a:solidFill>
              </a:defRPr>
            </a:lvl1pPr>
          </a:lstStyle>
          <a:p>
            <a:endParaRPr lang="en-IN"/>
          </a:p>
        </p:txBody>
      </p:sp>
      <p:sp>
        <p:nvSpPr>
          <p:cNvPr id="5" name="Footer Placeholder 4"/>
          <p:cNvSpPr>
            <a:spLocks noGrp="1"/>
          </p:cNvSpPr>
          <p:nvPr>
            <p:ph type="ftr" sz="quarter" idx="3"/>
          </p:nvPr>
        </p:nvSpPr>
        <p:spPr>
          <a:xfrm>
            <a:off x="1141114" y="5883276"/>
            <a:ext cx="6237684"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3645" y="5883275"/>
            <a:ext cx="770888"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26008273"/>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 id="2147483762" r:id="rId18"/>
    <p:sldLayoutId id="2147483763" r:id="rId19"/>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lvl1pPr algn="l" defTabSz="914126" rtl="0" eaLnBrk="1" latinLnBrk="0" hangingPunct="1">
        <a:lnSpc>
          <a:spcPct val="90000"/>
        </a:lnSpc>
        <a:spcBef>
          <a:spcPct val="0"/>
        </a:spcBef>
        <a:buNone/>
        <a:defRPr sz="3599" kern="1200" cap="all" baseline="0">
          <a:solidFill>
            <a:schemeClr val="tx1"/>
          </a:solidFill>
          <a:latin typeface="+mj-lt"/>
          <a:ea typeface="+mj-ea"/>
          <a:cs typeface="+mj-cs"/>
        </a:defRPr>
      </a:lvl1pPr>
    </p:titleStyle>
    <p:bodyStyle>
      <a:lvl1pPr marL="228531" indent="-228531" algn="l" defTabSz="914126" rtl="0" eaLnBrk="1" latinLnBrk="0" hangingPunct="1">
        <a:lnSpc>
          <a:spcPct val="120000"/>
        </a:lnSpc>
        <a:spcBef>
          <a:spcPts val="1000"/>
        </a:spcBef>
        <a:buSzPct val="125000"/>
        <a:buFont typeface="Arial" panose="020B0604020202020204" pitchFamily="34" charset="0"/>
        <a:buChar char="•"/>
        <a:defRPr sz="2399" kern="1200">
          <a:solidFill>
            <a:schemeClr val="tx1"/>
          </a:solidFill>
          <a:latin typeface="+mn-lt"/>
          <a:ea typeface="+mn-ea"/>
          <a:cs typeface="+mn-cs"/>
        </a:defRPr>
      </a:lvl1pPr>
      <a:lvl2pPr marL="685594" indent="-228531" algn="l" defTabSz="914126" rtl="0" eaLnBrk="1" latinLnBrk="0" hangingPunct="1">
        <a:lnSpc>
          <a:spcPct val="120000"/>
        </a:lnSpc>
        <a:spcBef>
          <a:spcPts val="500"/>
        </a:spcBef>
        <a:buSzPct val="125000"/>
        <a:buFont typeface="Arial" panose="020B0604020202020204" pitchFamily="34" charset="0"/>
        <a:buChar char="•"/>
        <a:defRPr sz="1999" kern="1200">
          <a:solidFill>
            <a:schemeClr val="tx1"/>
          </a:solidFill>
          <a:latin typeface="+mn-lt"/>
          <a:ea typeface="+mn-ea"/>
          <a:cs typeface="+mn-cs"/>
        </a:defRPr>
      </a:lvl2pPr>
      <a:lvl3pPr marL="1142657" indent="-228531" algn="l" defTabSz="914126" rtl="0" eaLnBrk="1" latinLnBrk="0" hangingPunct="1">
        <a:lnSpc>
          <a:spcPct val="120000"/>
        </a:lnSpc>
        <a:spcBef>
          <a:spcPts val="500"/>
        </a:spcBef>
        <a:buSzPct val="125000"/>
        <a:buFont typeface="Arial" panose="020B0604020202020204" pitchFamily="34" charset="0"/>
        <a:buChar char="•"/>
        <a:defRPr sz="1799" kern="1200">
          <a:solidFill>
            <a:schemeClr val="tx1"/>
          </a:solidFill>
          <a:latin typeface="+mn-lt"/>
          <a:ea typeface="+mn-ea"/>
          <a:cs typeface="+mn-cs"/>
        </a:defRPr>
      </a:lvl3pPr>
      <a:lvl4pPr marL="1599720" indent="-228531" algn="l" defTabSz="914126"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6783" indent="-228531" algn="l" defTabSz="914126"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3846" indent="-228531" algn="l" defTabSz="914126"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0908" indent="-228531" algn="l" defTabSz="914126"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7971" indent="-228531" algn="l" defTabSz="914126"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5034" indent="-228531" algn="l" defTabSz="914126"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9.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9.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9.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9.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9.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9" name="Google Shape;119;p1"/>
          <p:cNvSpPr txBox="1">
            <a:spLocks noGrp="1"/>
          </p:cNvSpPr>
          <p:nvPr>
            <p:ph type="subTitle" idx="1"/>
          </p:nvPr>
        </p:nvSpPr>
        <p:spPr>
          <a:xfrm>
            <a:off x="1583178" y="3831996"/>
            <a:ext cx="9820500" cy="838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920"/>
              <a:buNone/>
            </a:pPr>
            <a:r>
              <a:rPr lang="en-US" b="1" dirty="0"/>
              <a:t>Submitted By | Ankit Dadarwala | Data Science Intern at Flip Robo Technologies</a:t>
            </a:r>
            <a:endParaRPr b="1" dirty="0"/>
          </a:p>
        </p:txBody>
      </p:sp>
      <p:sp>
        <p:nvSpPr>
          <p:cNvPr id="4" name="Rectangle 3">
            <a:extLst>
              <a:ext uri="{FF2B5EF4-FFF2-40B4-BE49-F238E27FC236}">
                <a16:creationId xmlns:a16="http://schemas.microsoft.com/office/drawing/2014/main" id="{13F6F9BD-9203-4F2F-9A81-A521A47D06DA}"/>
              </a:ext>
            </a:extLst>
          </p:cNvPr>
          <p:cNvSpPr/>
          <p:nvPr/>
        </p:nvSpPr>
        <p:spPr>
          <a:xfrm>
            <a:off x="1465588" y="2384981"/>
            <a:ext cx="9257647" cy="923330"/>
          </a:xfrm>
          <a:prstGeom prst="rect">
            <a:avLst/>
          </a:prstGeom>
          <a:noFill/>
        </p:spPr>
        <p:txBody>
          <a:bodyPr wrap="square" lIns="91440" tIns="45720" rIns="91440" bIns="45720">
            <a:spAutoFit/>
          </a:bodyPr>
          <a:lstStyle/>
          <a:p>
            <a:pPr algn="ctr"/>
            <a:r>
              <a:rPr lang="en-US" sz="5400" b="1" dirty="0">
                <a:ln w="9525">
                  <a:solidFill>
                    <a:schemeClr val="bg1"/>
                  </a:solidFill>
                  <a:prstDash val="solid"/>
                </a:ln>
                <a:effectLst>
                  <a:glow rad="139700">
                    <a:schemeClr val="accent5">
                      <a:satMod val="175000"/>
                      <a:alpha val="40000"/>
                    </a:schemeClr>
                  </a:glow>
                  <a:outerShdw blurRad="12700" dist="38100" dir="2700000" algn="tl" rotWithShape="0">
                    <a:schemeClr val="bg1">
                      <a:lumMod val="50000"/>
                    </a:schemeClr>
                  </a:outerShdw>
                </a:effectLst>
              </a:rPr>
              <a:t>RATING PREDICTION</a:t>
            </a:r>
            <a:endParaRPr lang="en-IN" sz="5400" b="1" dirty="0">
              <a:ln w="9525">
                <a:solidFill>
                  <a:schemeClr val="bg1"/>
                </a:solidFill>
                <a:prstDash val="solid"/>
              </a:ln>
              <a:effectLst>
                <a:glow rad="139700">
                  <a:schemeClr val="accent5">
                    <a:satMod val="175000"/>
                    <a:alpha val="40000"/>
                  </a:schemeClr>
                </a:glow>
                <a:outerShdw blurRad="12700" dist="38100" dir="2700000" algn="tl" rotWithShape="0">
                  <a:schemeClr val="bg1">
                    <a:lumMod val="50000"/>
                  </a:schemeClr>
                </a:outerShdw>
              </a:effectLs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D5F277C-55DD-4DD7-850B-24683F0D82A5}"/>
              </a:ext>
            </a:extLst>
          </p:cNvPr>
          <p:cNvSpPr txBox="1"/>
          <p:nvPr/>
        </p:nvSpPr>
        <p:spPr>
          <a:xfrm>
            <a:off x="1651952" y="199536"/>
            <a:ext cx="7218680" cy="577081"/>
          </a:xfrm>
          <a:prstGeom prst="rect">
            <a:avLst/>
          </a:prstGeom>
          <a:noFill/>
        </p:spPr>
        <p:txBody>
          <a:bodyPr wrap="square">
            <a:spAutoFit/>
          </a:bodyPr>
          <a:lstStyle/>
          <a:p>
            <a:pPr algn="ctr">
              <a:lnSpc>
                <a:spcPct val="90000"/>
              </a:lnSpc>
              <a:buClr>
                <a:srgbClr val="345D7E"/>
              </a:buClr>
              <a:buSzPct val="100000"/>
            </a:pPr>
            <a:r>
              <a:rPr lang="en-US"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Word Cloud of Malignant comments</a:t>
            </a:r>
            <a:endParaRPr lang="en-IN"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 name="TextBox 1">
            <a:extLst>
              <a:ext uri="{FF2B5EF4-FFF2-40B4-BE49-F238E27FC236}">
                <a16:creationId xmlns:a16="http://schemas.microsoft.com/office/drawing/2014/main" id="{E4DEA5CC-72EB-46A5-B52D-DB56F6828201}"/>
              </a:ext>
            </a:extLst>
          </p:cNvPr>
          <p:cNvSpPr txBox="1"/>
          <p:nvPr/>
        </p:nvSpPr>
        <p:spPr>
          <a:xfrm>
            <a:off x="7890235" y="2130459"/>
            <a:ext cx="3365369" cy="2092881"/>
          </a:xfrm>
          <a:prstGeom prst="rect">
            <a:avLst/>
          </a:prstGeom>
          <a:noFill/>
        </p:spPr>
        <p:txBody>
          <a:bodyPr wrap="square" rtlCol="0">
            <a:spAutoFit/>
          </a:bodyPr>
          <a:lstStyle/>
          <a:p>
            <a:pPr marL="0" lvl="0" indent="0" algn="l" rtl="0">
              <a:spcBef>
                <a:spcPts val="0"/>
              </a:spcBef>
              <a:spcAft>
                <a:spcPts val="0"/>
              </a:spcAft>
              <a:buNone/>
            </a:pPr>
            <a:r>
              <a:rPr lang="en-US" sz="2000" dirty="0"/>
              <a:t>This is the word cloud of comments for different ratings</a:t>
            </a:r>
          </a:p>
          <a:p>
            <a:pPr marL="0" lvl="0" indent="0" algn="l" rtl="0">
              <a:spcBef>
                <a:spcPts val="1200"/>
              </a:spcBef>
              <a:spcAft>
                <a:spcPts val="1200"/>
              </a:spcAft>
              <a:buNone/>
            </a:pPr>
            <a:r>
              <a:rPr lang="en-US" sz="2000" dirty="0"/>
              <a:t>As we can see, the content of the word cloud are pretty offensive and we can observe some racist words used in this</a:t>
            </a:r>
            <a:endParaRPr lang="en-IN" sz="2000" dirty="0"/>
          </a:p>
        </p:txBody>
      </p:sp>
      <p:pic>
        <p:nvPicPr>
          <p:cNvPr id="5" name="Picture 4">
            <a:extLst>
              <a:ext uri="{FF2B5EF4-FFF2-40B4-BE49-F238E27FC236}">
                <a16:creationId xmlns:a16="http://schemas.microsoft.com/office/drawing/2014/main" id="{412D304D-62F3-4143-AF23-C6B6D3CBCF43}"/>
              </a:ext>
            </a:extLst>
          </p:cNvPr>
          <p:cNvPicPr>
            <a:picLocks noChangeAspect="1"/>
          </p:cNvPicPr>
          <p:nvPr/>
        </p:nvPicPr>
        <p:blipFill rotWithShape="1">
          <a:blip r:embed="rId2">
            <a:extLst>
              <a:ext uri="{28A0092B-C50C-407E-A947-70E740481C1C}">
                <a14:useLocalDpi xmlns:a14="http://schemas.microsoft.com/office/drawing/2010/main" val="0"/>
              </a:ext>
            </a:extLst>
          </a:blip>
          <a:srcRect t="4603"/>
          <a:stretch/>
        </p:blipFill>
        <p:spPr bwMode="auto">
          <a:xfrm>
            <a:off x="1158158" y="1075843"/>
            <a:ext cx="6303364" cy="471221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90624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D5F277C-55DD-4DD7-850B-24683F0D82A5}"/>
              </a:ext>
            </a:extLst>
          </p:cNvPr>
          <p:cNvSpPr txBox="1"/>
          <p:nvPr/>
        </p:nvSpPr>
        <p:spPr>
          <a:xfrm>
            <a:off x="1058062" y="180682"/>
            <a:ext cx="9679067" cy="577081"/>
          </a:xfrm>
          <a:prstGeom prst="rect">
            <a:avLst/>
          </a:prstGeom>
          <a:noFill/>
        </p:spPr>
        <p:txBody>
          <a:bodyPr wrap="square">
            <a:spAutoFit/>
          </a:bodyPr>
          <a:lstStyle/>
          <a:p>
            <a:pPr algn="ctr">
              <a:lnSpc>
                <a:spcPct val="90000"/>
              </a:lnSpc>
              <a:buClr>
                <a:srgbClr val="345D7E"/>
              </a:buClr>
              <a:buSzPct val="100000"/>
            </a:pPr>
            <a:r>
              <a:rPr lang="en-US"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Word Cloud for 5 star rating products</a:t>
            </a:r>
            <a:endParaRPr lang="en-IN"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4" name="Picture 3">
            <a:extLst>
              <a:ext uri="{FF2B5EF4-FFF2-40B4-BE49-F238E27FC236}">
                <a16:creationId xmlns:a16="http://schemas.microsoft.com/office/drawing/2014/main" id="{68A25688-51B8-4939-B083-2B82C5CDF3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0473" y="1139889"/>
            <a:ext cx="6799515" cy="5327755"/>
          </a:xfrm>
          <a:prstGeom prst="rect">
            <a:avLst/>
          </a:prstGeom>
        </p:spPr>
      </p:pic>
    </p:spTree>
    <p:extLst>
      <p:ext uri="{BB962C8B-B14F-4D97-AF65-F5344CB8AC3E}">
        <p14:creationId xmlns:p14="http://schemas.microsoft.com/office/powerpoint/2010/main" val="202694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D5F277C-55DD-4DD7-850B-24683F0D82A5}"/>
              </a:ext>
            </a:extLst>
          </p:cNvPr>
          <p:cNvSpPr txBox="1"/>
          <p:nvPr/>
        </p:nvSpPr>
        <p:spPr>
          <a:xfrm>
            <a:off x="1133476" y="180682"/>
            <a:ext cx="9679067" cy="639727"/>
          </a:xfrm>
          <a:prstGeom prst="rect">
            <a:avLst/>
          </a:prstGeom>
          <a:noFill/>
        </p:spPr>
        <p:txBody>
          <a:bodyPr wrap="square">
            <a:spAutoFit/>
          </a:bodyPr>
          <a:lstStyle/>
          <a:p>
            <a:pPr algn="ctr">
              <a:lnSpc>
                <a:spcPct val="107000"/>
              </a:lnSpc>
              <a:spcAft>
                <a:spcPts val="800"/>
              </a:spcAft>
            </a:pPr>
            <a:r>
              <a:rPr lang="en-IN"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Frequency distribution of top 50 token words</a:t>
            </a:r>
          </a:p>
        </p:txBody>
      </p:sp>
      <p:pic>
        <p:nvPicPr>
          <p:cNvPr id="5" name="Picture 4">
            <a:extLst>
              <a:ext uri="{FF2B5EF4-FFF2-40B4-BE49-F238E27FC236}">
                <a16:creationId xmlns:a16="http://schemas.microsoft.com/office/drawing/2014/main" id="{2736FB9E-21B6-47B7-86CA-7751739B64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4512" y="921067"/>
            <a:ext cx="7470766" cy="5184993"/>
          </a:xfrm>
          <a:prstGeom prst="rect">
            <a:avLst/>
          </a:prstGeom>
        </p:spPr>
      </p:pic>
    </p:spTree>
    <p:extLst>
      <p:ext uri="{BB962C8B-B14F-4D97-AF65-F5344CB8AC3E}">
        <p14:creationId xmlns:p14="http://schemas.microsoft.com/office/powerpoint/2010/main" val="3856039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D5F277C-55DD-4DD7-850B-24683F0D82A5}"/>
              </a:ext>
            </a:extLst>
          </p:cNvPr>
          <p:cNvSpPr txBox="1"/>
          <p:nvPr/>
        </p:nvSpPr>
        <p:spPr>
          <a:xfrm>
            <a:off x="1133476" y="180682"/>
            <a:ext cx="9679067" cy="639727"/>
          </a:xfrm>
          <a:prstGeom prst="rect">
            <a:avLst/>
          </a:prstGeom>
          <a:noFill/>
        </p:spPr>
        <p:txBody>
          <a:bodyPr wrap="square">
            <a:spAutoFit/>
          </a:bodyPr>
          <a:lstStyle/>
          <a:p>
            <a:pPr algn="ctr">
              <a:lnSpc>
                <a:spcPct val="107000"/>
              </a:lnSpc>
              <a:spcAft>
                <a:spcPts val="800"/>
              </a:spcAft>
            </a:pPr>
            <a:r>
              <a:rPr lang="en-US"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Most frequent words used in positive manner</a:t>
            </a:r>
          </a:p>
        </p:txBody>
      </p:sp>
      <p:pic>
        <p:nvPicPr>
          <p:cNvPr id="4" name="Picture 3">
            <a:extLst>
              <a:ext uri="{FF2B5EF4-FFF2-40B4-BE49-F238E27FC236}">
                <a16:creationId xmlns:a16="http://schemas.microsoft.com/office/drawing/2014/main" id="{7C890544-DD9D-4525-B6F8-F128C3FCF3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7899" y="1594711"/>
            <a:ext cx="8277458" cy="4419590"/>
          </a:xfrm>
          <a:prstGeom prst="rect">
            <a:avLst/>
          </a:prstGeom>
        </p:spPr>
      </p:pic>
    </p:spTree>
    <p:extLst>
      <p:ext uri="{BB962C8B-B14F-4D97-AF65-F5344CB8AC3E}">
        <p14:creationId xmlns:p14="http://schemas.microsoft.com/office/powerpoint/2010/main" val="24620747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61" name="Google Shape;261;p21"/>
          <p:cNvSpPr txBox="1">
            <a:spLocks noGrp="1"/>
          </p:cNvSpPr>
          <p:nvPr>
            <p:ph type="body" idx="1"/>
          </p:nvPr>
        </p:nvSpPr>
        <p:spPr>
          <a:xfrm>
            <a:off x="7433696" y="1700740"/>
            <a:ext cx="3699360" cy="3625404"/>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SzPct val="80000"/>
              <a:buNone/>
            </a:pPr>
            <a:r>
              <a:rPr lang="en-US" sz="2400" dirty="0"/>
              <a:t>Using </a:t>
            </a:r>
            <a:r>
              <a:rPr lang="en-US" sz="2400" dirty="0" err="1"/>
              <a:t>Tf-idf</a:t>
            </a:r>
            <a:r>
              <a:rPr lang="en-US" sz="2400" dirty="0"/>
              <a:t> vectorizer to extract features from clean text build different models base on that by using key metrics Accuracy score, F1 micro score,F1 weighted score, Hamming loss, on that best model will selected</a:t>
            </a:r>
            <a:endParaRPr sz="2400" dirty="0"/>
          </a:p>
        </p:txBody>
      </p:sp>
      <p:sp>
        <p:nvSpPr>
          <p:cNvPr id="2" name="TextBox 1">
            <a:extLst>
              <a:ext uri="{FF2B5EF4-FFF2-40B4-BE49-F238E27FC236}">
                <a16:creationId xmlns:a16="http://schemas.microsoft.com/office/drawing/2014/main" id="{A2EFB39D-CCA8-47BB-943B-A2664EB82BE8}"/>
              </a:ext>
            </a:extLst>
          </p:cNvPr>
          <p:cNvSpPr txBox="1"/>
          <p:nvPr/>
        </p:nvSpPr>
        <p:spPr>
          <a:xfrm>
            <a:off x="2520779" y="86428"/>
            <a:ext cx="6424610" cy="854080"/>
          </a:xfrm>
          <a:prstGeom prst="rect">
            <a:avLst/>
          </a:prstGeom>
          <a:noFill/>
        </p:spPr>
        <p:txBody>
          <a:bodyPr wrap="square" rtlCol="0">
            <a:spAutoFit/>
          </a:bodyPr>
          <a:lstStyle/>
          <a:p>
            <a:pPr algn="ctr">
              <a:lnSpc>
                <a:spcPct val="90000"/>
              </a:lnSpc>
              <a:buClr>
                <a:srgbClr val="345D7E"/>
              </a:buClr>
              <a:buSzPct val="100000"/>
            </a:pPr>
            <a:r>
              <a:rPr lang="en-IN"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Run and evaluate select models</a:t>
            </a:r>
          </a:p>
          <a:p>
            <a:endParaRPr lang="en-IN" dirty="0"/>
          </a:p>
        </p:txBody>
      </p:sp>
      <p:sp>
        <p:nvSpPr>
          <p:cNvPr id="3" name="TextBox 2">
            <a:extLst>
              <a:ext uri="{FF2B5EF4-FFF2-40B4-BE49-F238E27FC236}">
                <a16:creationId xmlns:a16="http://schemas.microsoft.com/office/drawing/2014/main" id="{BED944C9-C8AC-4982-B006-71D96E0ED2AC}"/>
              </a:ext>
            </a:extLst>
          </p:cNvPr>
          <p:cNvSpPr txBox="1"/>
          <p:nvPr/>
        </p:nvSpPr>
        <p:spPr>
          <a:xfrm>
            <a:off x="1370640" y="1043001"/>
            <a:ext cx="5265829" cy="523220"/>
          </a:xfrm>
          <a:prstGeom prst="rect">
            <a:avLst/>
          </a:prstGeom>
          <a:noFill/>
        </p:spPr>
        <p:txBody>
          <a:bodyPr wrap="square" rtlCol="0">
            <a:spAutoFit/>
          </a:bodyPr>
          <a:lstStyle/>
          <a:p>
            <a:r>
              <a:rPr lang="en-IN" sz="2400" b="1" u="sng" dirty="0">
                <a:effectLst/>
                <a:latin typeface="Calibri" panose="020F0502020204030204" pitchFamily="34" charset="0"/>
                <a:ea typeface="Times New Roman" panose="02020603050405020304" pitchFamily="18" charset="0"/>
                <a:cs typeface="Calibri" panose="020F0502020204030204" pitchFamily="34" charset="0"/>
              </a:rPr>
              <a:t>1). </a:t>
            </a:r>
            <a:r>
              <a:rPr lang="en-IN" sz="2800" b="1" u="sng" dirty="0">
                <a:effectLst/>
                <a:latin typeface="Calibri" panose="020F0502020204030204" pitchFamily="34" charset="0"/>
                <a:ea typeface="Times New Roman" panose="02020603050405020304" pitchFamily="18" charset="0"/>
              </a:rPr>
              <a:t>MultinomialNB:</a:t>
            </a:r>
            <a:endParaRPr lang="en-IN" sz="2800" dirty="0"/>
          </a:p>
        </p:txBody>
      </p:sp>
      <p:pic>
        <p:nvPicPr>
          <p:cNvPr id="6" name="Picture 5">
            <a:extLst>
              <a:ext uri="{FF2B5EF4-FFF2-40B4-BE49-F238E27FC236}">
                <a16:creationId xmlns:a16="http://schemas.microsoft.com/office/drawing/2014/main" id="{4C3FB2C3-DFDD-4E31-B191-061C976DDE2B}"/>
              </a:ext>
            </a:extLst>
          </p:cNvPr>
          <p:cNvPicPr>
            <a:picLocks noChangeAspect="1"/>
          </p:cNvPicPr>
          <p:nvPr/>
        </p:nvPicPr>
        <p:blipFill rotWithShape="1">
          <a:blip r:embed="rId3">
            <a:extLst>
              <a:ext uri="{28A0092B-C50C-407E-A947-70E740481C1C}">
                <a14:useLocalDpi xmlns:a14="http://schemas.microsoft.com/office/drawing/2010/main" val="0"/>
              </a:ext>
            </a:extLst>
          </a:blip>
          <a:srcRect l="19422" t="25404" r="41034" b="8103"/>
          <a:stretch/>
        </p:blipFill>
        <p:spPr bwMode="auto">
          <a:xfrm>
            <a:off x="844433" y="1700740"/>
            <a:ext cx="6255601" cy="3974196"/>
          </a:xfrm>
          <a:prstGeom prst="rect">
            <a:avLst/>
          </a:prstGeom>
          <a:ln>
            <a:noFill/>
          </a:ln>
          <a:extLst>
            <a:ext uri="{53640926-AAD7-44D8-BBD7-CCE9431645EC}">
              <a14:shadowObscured xmlns:a14="http://schemas.microsoft.com/office/drawing/2010/main"/>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 name="TextBox 1">
            <a:extLst>
              <a:ext uri="{FF2B5EF4-FFF2-40B4-BE49-F238E27FC236}">
                <a16:creationId xmlns:a16="http://schemas.microsoft.com/office/drawing/2014/main" id="{A2EFB39D-CCA8-47BB-943B-A2664EB82BE8}"/>
              </a:ext>
            </a:extLst>
          </p:cNvPr>
          <p:cNvSpPr txBox="1"/>
          <p:nvPr/>
        </p:nvSpPr>
        <p:spPr>
          <a:xfrm>
            <a:off x="3197066" y="271719"/>
            <a:ext cx="6424610" cy="784830"/>
          </a:xfrm>
          <a:prstGeom prst="rect">
            <a:avLst/>
          </a:prstGeom>
          <a:noFill/>
        </p:spPr>
        <p:txBody>
          <a:bodyPr wrap="square" rtlCol="0">
            <a:spAutoFit/>
          </a:bodyPr>
          <a:lstStyle/>
          <a:p>
            <a:pPr defTabSz="914126">
              <a:lnSpc>
                <a:spcPct val="90000"/>
              </a:lnSpc>
              <a:buClr>
                <a:srgbClr val="345D7E"/>
              </a:buClr>
              <a:buSzPct val="100000"/>
            </a:pPr>
            <a:r>
              <a:rPr lang="en-IN" sz="3000" b="1" dirty="0">
                <a:ln w="22225">
                  <a:solidFill>
                    <a:schemeClr val="accent2"/>
                  </a:solidFill>
                  <a:prstDash val="solid"/>
                </a:ln>
                <a:solidFill>
                  <a:schemeClr val="accent6">
                    <a:lumMod val="75000"/>
                  </a:schemeClr>
                </a:solidFill>
              </a:rPr>
              <a:t>Run and evaluate select models</a:t>
            </a:r>
          </a:p>
          <a:p>
            <a:endParaRPr lang="en-IN" dirty="0"/>
          </a:p>
        </p:txBody>
      </p:sp>
      <p:sp>
        <p:nvSpPr>
          <p:cNvPr id="3" name="TextBox 2">
            <a:extLst>
              <a:ext uri="{FF2B5EF4-FFF2-40B4-BE49-F238E27FC236}">
                <a16:creationId xmlns:a16="http://schemas.microsoft.com/office/drawing/2014/main" id="{BED944C9-C8AC-4982-B006-71D96E0ED2AC}"/>
              </a:ext>
            </a:extLst>
          </p:cNvPr>
          <p:cNvSpPr txBox="1"/>
          <p:nvPr/>
        </p:nvSpPr>
        <p:spPr>
          <a:xfrm>
            <a:off x="799507" y="1126580"/>
            <a:ext cx="3124200" cy="738664"/>
          </a:xfrm>
          <a:prstGeom prst="rect">
            <a:avLst/>
          </a:prstGeom>
          <a:noFill/>
        </p:spPr>
        <p:txBody>
          <a:bodyPr wrap="square" rtlCol="0">
            <a:spAutoFit/>
          </a:bodyPr>
          <a:lstStyle/>
          <a:p>
            <a:r>
              <a:rPr lang="en-IN" sz="2400" b="1" u="sng" dirty="0">
                <a:latin typeface="Calibri" panose="020F0502020204030204" pitchFamily="34" charset="0"/>
                <a:cs typeface="Calibri" panose="020F0502020204030204" pitchFamily="34" charset="0"/>
              </a:rPr>
              <a:t>2). Logistic Regression</a:t>
            </a:r>
          </a:p>
          <a:p>
            <a:endParaRPr lang="en-IN" dirty="0"/>
          </a:p>
        </p:txBody>
      </p:sp>
      <p:sp>
        <p:nvSpPr>
          <p:cNvPr id="7" name="TextBox 6">
            <a:extLst>
              <a:ext uri="{FF2B5EF4-FFF2-40B4-BE49-F238E27FC236}">
                <a16:creationId xmlns:a16="http://schemas.microsoft.com/office/drawing/2014/main" id="{36DBDB1F-C2B0-40F2-8B2B-D0A3B1537940}"/>
              </a:ext>
            </a:extLst>
          </p:cNvPr>
          <p:cNvSpPr txBox="1"/>
          <p:nvPr/>
        </p:nvSpPr>
        <p:spPr>
          <a:xfrm>
            <a:off x="6929116" y="1126580"/>
            <a:ext cx="4739730" cy="738664"/>
          </a:xfrm>
          <a:prstGeom prst="rect">
            <a:avLst/>
          </a:prstGeom>
          <a:noFill/>
        </p:spPr>
        <p:txBody>
          <a:bodyPr wrap="square" rtlCol="0">
            <a:spAutoFit/>
          </a:bodyPr>
          <a:lstStyle/>
          <a:p>
            <a:r>
              <a:rPr lang="en-IN" sz="2400" b="1" u="sng" dirty="0">
                <a:latin typeface="Calibri" panose="020F0502020204030204" pitchFamily="34" charset="0"/>
                <a:cs typeface="Calibri" panose="020F0502020204030204" pitchFamily="34" charset="0"/>
              </a:rPr>
              <a:t>3). Decision Tree Classifier</a:t>
            </a:r>
          </a:p>
          <a:p>
            <a:endParaRPr lang="en-IN" dirty="0"/>
          </a:p>
        </p:txBody>
      </p:sp>
      <p:pic>
        <p:nvPicPr>
          <p:cNvPr id="8" name="Picture 7">
            <a:extLst>
              <a:ext uri="{FF2B5EF4-FFF2-40B4-BE49-F238E27FC236}">
                <a16:creationId xmlns:a16="http://schemas.microsoft.com/office/drawing/2014/main" id="{499D08AD-E077-4444-8104-1506F78F9362}"/>
              </a:ext>
            </a:extLst>
          </p:cNvPr>
          <p:cNvPicPr>
            <a:picLocks noChangeAspect="1"/>
          </p:cNvPicPr>
          <p:nvPr/>
        </p:nvPicPr>
        <p:blipFill rotWithShape="1">
          <a:blip r:embed="rId3">
            <a:extLst>
              <a:ext uri="{28A0092B-C50C-407E-A947-70E740481C1C}">
                <a14:useLocalDpi xmlns:a14="http://schemas.microsoft.com/office/drawing/2010/main" val="0"/>
              </a:ext>
            </a:extLst>
          </a:blip>
          <a:srcRect l="19561" t="24417" r="41452" b="9725"/>
          <a:stretch/>
        </p:blipFill>
        <p:spPr bwMode="auto">
          <a:xfrm>
            <a:off x="85042" y="1644978"/>
            <a:ext cx="5341370" cy="4031830"/>
          </a:xfrm>
          <a:prstGeom prst="rect">
            <a:avLst/>
          </a:prstGeom>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54BF3271-C5F0-4737-B88A-B4456338AB0D}"/>
              </a:ext>
            </a:extLst>
          </p:cNvPr>
          <p:cNvPicPr>
            <a:picLocks noChangeAspect="1"/>
          </p:cNvPicPr>
          <p:nvPr/>
        </p:nvPicPr>
        <p:blipFill rotWithShape="1">
          <a:blip r:embed="rId4">
            <a:extLst>
              <a:ext uri="{28A0092B-C50C-407E-A947-70E740481C1C}">
                <a14:useLocalDpi xmlns:a14="http://schemas.microsoft.com/office/drawing/2010/main" val="0"/>
              </a:ext>
            </a:extLst>
          </a:blip>
          <a:srcRect l="19283" t="23430" r="39925" b="10710"/>
          <a:stretch/>
        </p:blipFill>
        <p:spPr bwMode="auto">
          <a:xfrm>
            <a:off x="5652953" y="1644977"/>
            <a:ext cx="6176912" cy="408644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1080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 name="TextBox 1">
            <a:extLst>
              <a:ext uri="{FF2B5EF4-FFF2-40B4-BE49-F238E27FC236}">
                <a16:creationId xmlns:a16="http://schemas.microsoft.com/office/drawing/2014/main" id="{A2EFB39D-CCA8-47BB-943B-A2664EB82BE8}"/>
              </a:ext>
            </a:extLst>
          </p:cNvPr>
          <p:cNvSpPr txBox="1"/>
          <p:nvPr/>
        </p:nvSpPr>
        <p:spPr>
          <a:xfrm>
            <a:off x="3197066" y="271719"/>
            <a:ext cx="6424610" cy="854080"/>
          </a:xfrm>
          <a:prstGeom prst="rect">
            <a:avLst/>
          </a:prstGeom>
          <a:noFill/>
        </p:spPr>
        <p:txBody>
          <a:bodyPr wrap="square" rtlCol="0">
            <a:spAutoFit/>
          </a:bodyPr>
          <a:lstStyle/>
          <a:p>
            <a:pPr>
              <a:lnSpc>
                <a:spcPct val="90000"/>
              </a:lnSpc>
              <a:buClr>
                <a:srgbClr val="345D7E"/>
              </a:buClr>
              <a:buSzPct val="100000"/>
            </a:pPr>
            <a:r>
              <a:rPr lang="en-IN"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Run and evaluate select models</a:t>
            </a:r>
          </a:p>
          <a:p>
            <a:endParaRPr lang="en-IN" dirty="0"/>
          </a:p>
        </p:txBody>
      </p:sp>
      <p:sp>
        <p:nvSpPr>
          <p:cNvPr id="3" name="TextBox 2">
            <a:extLst>
              <a:ext uri="{FF2B5EF4-FFF2-40B4-BE49-F238E27FC236}">
                <a16:creationId xmlns:a16="http://schemas.microsoft.com/office/drawing/2014/main" id="{BED944C9-C8AC-4982-B006-71D96E0ED2AC}"/>
              </a:ext>
            </a:extLst>
          </p:cNvPr>
          <p:cNvSpPr txBox="1"/>
          <p:nvPr/>
        </p:nvSpPr>
        <p:spPr>
          <a:xfrm>
            <a:off x="799507" y="1126580"/>
            <a:ext cx="4300394" cy="738664"/>
          </a:xfrm>
          <a:prstGeom prst="rect">
            <a:avLst/>
          </a:prstGeom>
          <a:noFill/>
        </p:spPr>
        <p:txBody>
          <a:bodyPr wrap="square" rtlCol="0">
            <a:spAutoFit/>
          </a:bodyPr>
          <a:lstStyle/>
          <a:p>
            <a:r>
              <a:rPr lang="en-IN" sz="2400" b="1" u="sng" dirty="0">
                <a:latin typeface="Calibri" panose="020F0502020204030204" pitchFamily="34" charset="0"/>
                <a:cs typeface="Calibri" panose="020F0502020204030204" pitchFamily="34" charset="0"/>
              </a:rPr>
              <a:t>4). Random Forest  Classifier</a:t>
            </a:r>
          </a:p>
          <a:p>
            <a:endParaRPr lang="en-IN" dirty="0"/>
          </a:p>
        </p:txBody>
      </p:sp>
      <p:sp>
        <p:nvSpPr>
          <p:cNvPr id="7" name="TextBox 6">
            <a:extLst>
              <a:ext uri="{FF2B5EF4-FFF2-40B4-BE49-F238E27FC236}">
                <a16:creationId xmlns:a16="http://schemas.microsoft.com/office/drawing/2014/main" id="{36DBDB1F-C2B0-40F2-8B2B-D0A3B1537940}"/>
              </a:ext>
            </a:extLst>
          </p:cNvPr>
          <p:cNvSpPr txBox="1"/>
          <p:nvPr/>
        </p:nvSpPr>
        <p:spPr>
          <a:xfrm>
            <a:off x="6929116" y="1126580"/>
            <a:ext cx="4739730" cy="738664"/>
          </a:xfrm>
          <a:prstGeom prst="rect">
            <a:avLst/>
          </a:prstGeom>
          <a:noFill/>
        </p:spPr>
        <p:txBody>
          <a:bodyPr wrap="square" rtlCol="0">
            <a:spAutoFit/>
          </a:bodyPr>
          <a:lstStyle/>
          <a:p>
            <a:r>
              <a:rPr lang="en-IN" sz="2400" b="1" u="sng" dirty="0">
                <a:latin typeface="Calibri" panose="020F0502020204030204" pitchFamily="34" charset="0"/>
                <a:cs typeface="Calibri" panose="020F0502020204030204" pitchFamily="34" charset="0"/>
              </a:rPr>
              <a:t>5).  </a:t>
            </a:r>
            <a:r>
              <a:rPr lang="en-IN" sz="2400" b="1" u="sng" dirty="0" err="1">
                <a:latin typeface="Calibri" panose="020F0502020204030204" pitchFamily="34" charset="0"/>
                <a:cs typeface="Calibri" panose="020F0502020204030204" pitchFamily="34" charset="0"/>
              </a:rPr>
              <a:t>XGBoost</a:t>
            </a:r>
            <a:r>
              <a:rPr lang="en-IN" sz="2400" b="1" u="sng" dirty="0">
                <a:latin typeface="Calibri" panose="020F0502020204030204" pitchFamily="34" charset="0"/>
                <a:cs typeface="Calibri" panose="020F0502020204030204" pitchFamily="34" charset="0"/>
              </a:rPr>
              <a:t> Classifier</a:t>
            </a:r>
          </a:p>
          <a:p>
            <a:endParaRPr lang="en-IN" dirty="0"/>
          </a:p>
        </p:txBody>
      </p:sp>
      <p:pic>
        <p:nvPicPr>
          <p:cNvPr id="10" name="Picture 9">
            <a:extLst>
              <a:ext uri="{FF2B5EF4-FFF2-40B4-BE49-F238E27FC236}">
                <a16:creationId xmlns:a16="http://schemas.microsoft.com/office/drawing/2014/main" id="{21B662E9-3170-4CFC-AF68-7A206B4EDA3C}"/>
              </a:ext>
            </a:extLst>
          </p:cNvPr>
          <p:cNvPicPr>
            <a:picLocks noChangeAspect="1"/>
          </p:cNvPicPr>
          <p:nvPr/>
        </p:nvPicPr>
        <p:blipFill rotWithShape="1">
          <a:blip r:embed="rId3">
            <a:extLst>
              <a:ext uri="{28A0092B-C50C-407E-A947-70E740481C1C}">
                <a14:useLocalDpi xmlns:a14="http://schemas.microsoft.com/office/drawing/2010/main" val="0"/>
              </a:ext>
            </a:extLst>
          </a:blip>
          <a:srcRect l="19561" t="25157" r="40754" b="10458"/>
          <a:stretch/>
        </p:blipFill>
        <p:spPr bwMode="auto">
          <a:xfrm>
            <a:off x="36199" y="1632868"/>
            <a:ext cx="5871774" cy="3787543"/>
          </a:xfrm>
          <a:prstGeom prst="rect">
            <a:avLst/>
          </a:prstGeom>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26948B91-773E-41BE-A553-E1A11C014C52}"/>
              </a:ext>
            </a:extLst>
          </p:cNvPr>
          <p:cNvPicPr>
            <a:picLocks noChangeAspect="1"/>
          </p:cNvPicPr>
          <p:nvPr/>
        </p:nvPicPr>
        <p:blipFill rotWithShape="1">
          <a:blip r:embed="rId4">
            <a:extLst>
              <a:ext uri="{28A0092B-C50C-407E-A947-70E740481C1C}">
                <a14:useLocalDpi xmlns:a14="http://schemas.microsoft.com/office/drawing/2010/main" val="0"/>
              </a:ext>
            </a:extLst>
          </a:blip>
          <a:srcRect l="19561" t="24417" r="32712" b="9478"/>
          <a:stretch/>
        </p:blipFill>
        <p:spPr bwMode="auto">
          <a:xfrm>
            <a:off x="6094411" y="1632868"/>
            <a:ext cx="6049753" cy="387238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67195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 name="TextBox 1">
            <a:extLst>
              <a:ext uri="{FF2B5EF4-FFF2-40B4-BE49-F238E27FC236}">
                <a16:creationId xmlns:a16="http://schemas.microsoft.com/office/drawing/2014/main" id="{A2EFB39D-CCA8-47BB-943B-A2664EB82BE8}"/>
              </a:ext>
            </a:extLst>
          </p:cNvPr>
          <p:cNvSpPr txBox="1"/>
          <p:nvPr/>
        </p:nvSpPr>
        <p:spPr>
          <a:xfrm>
            <a:off x="2935564" y="114344"/>
            <a:ext cx="6424610" cy="854080"/>
          </a:xfrm>
          <a:prstGeom prst="rect">
            <a:avLst/>
          </a:prstGeom>
          <a:noFill/>
        </p:spPr>
        <p:txBody>
          <a:bodyPr wrap="square" rtlCol="0">
            <a:spAutoFit/>
          </a:bodyPr>
          <a:lstStyle/>
          <a:p>
            <a:pPr>
              <a:lnSpc>
                <a:spcPct val="90000"/>
              </a:lnSpc>
              <a:buClr>
                <a:srgbClr val="345D7E"/>
              </a:buClr>
              <a:buSzPct val="100000"/>
            </a:pPr>
            <a:r>
              <a:rPr lang="en-IN"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Run and evaluate select models</a:t>
            </a:r>
          </a:p>
          <a:p>
            <a:endParaRPr lang="en-IN" dirty="0"/>
          </a:p>
        </p:txBody>
      </p:sp>
      <p:sp>
        <p:nvSpPr>
          <p:cNvPr id="3" name="TextBox 2">
            <a:extLst>
              <a:ext uri="{FF2B5EF4-FFF2-40B4-BE49-F238E27FC236}">
                <a16:creationId xmlns:a16="http://schemas.microsoft.com/office/drawing/2014/main" id="{BED944C9-C8AC-4982-B006-71D96E0ED2AC}"/>
              </a:ext>
            </a:extLst>
          </p:cNvPr>
          <p:cNvSpPr txBox="1"/>
          <p:nvPr/>
        </p:nvSpPr>
        <p:spPr>
          <a:xfrm>
            <a:off x="799507" y="1126580"/>
            <a:ext cx="4272114" cy="738664"/>
          </a:xfrm>
          <a:prstGeom prst="rect">
            <a:avLst/>
          </a:prstGeom>
          <a:noFill/>
        </p:spPr>
        <p:txBody>
          <a:bodyPr wrap="square" rtlCol="0">
            <a:spAutoFit/>
          </a:bodyPr>
          <a:lstStyle/>
          <a:p>
            <a:r>
              <a:rPr lang="en-IN" sz="2400" b="1" u="sng" dirty="0">
                <a:latin typeface="Calibri" panose="020F0502020204030204" pitchFamily="34" charset="0"/>
                <a:cs typeface="Calibri" panose="020F0502020204030204" pitchFamily="34" charset="0"/>
              </a:rPr>
              <a:t>6). AdaBoost Classifier</a:t>
            </a:r>
          </a:p>
          <a:p>
            <a:endParaRPr lang="en-IN" dirty="0"/>
          </a:p>
        </p:txBody>
      </p:sp>
      <p:sp>
        <p:nvSpPr>
          <p:cNvPr id="7" name="TextBox 6">
            <a:extLst>
              <a:ext uri="{FF2B5EF4-FFF2-40B4-BE49-F238E27FC236}">
                <a16:creationId xmlns:a16="http://schemas.microsoft.com/office/drawing/2014/main" id="{36DBDB1F-C2B0-40F2-8B2B-D0A3B1537940}"/>
              </a:ext>
            </a:extLst>
          </p:cNvPr>
          <p:cNvSpPr txBox="1"/>
          <p:nvPr/>
        </p:nvSpPr>
        <p:spPr>
          <a:xfrm>
            <a:off x="6929116" y="1126580"/>
            <a:ext cx="4739730" cy="738664"/>
          </a:xfrm>
          <a:prstGeom prst="rect">
            <a:avLst/>
          </a:prstGeom>
          <a:noFill/>
        </p:spPr>
        <p:txBody>
          <a:bodyPr wrap="square" rtlCol="0">
            <a:spAutoFit/>
          </a:bodyPr>
          <a:lstStyle/>
          <a:p>
            <a:r>
              <a:rPr lang="en-IN" sz="2400" b="1" u="sng" dirty="0">
                <a:latin typeface="Calibri" panose="020F0502020204030204" pitchFamily="34" charset="0"/>
                <a:cs typeface="Calibri" panose="020F0502020204030204" pitchFamily="34" charset="0"/>
              </a:rPr>
              <a:t>7). Bagging  Classifier</a:t>
            </a:r>
          </a:p>
          <a:p>
            <a:endParaRPr lang="en-IN" dirty="0"/>
          </a:p>
        </p:txBody>
      </p:sp>
      <p:pic>
        <p:nvPicPr>
          <p:cNvPr id="10" name="Picture 9">
            <a:extLst>
              <a:ext uri="{FF2B5EF4-FFF2-40B4-BE49-F238E27FC236}">
                <a16:creationId xmlns:a16="http://schemas.microsoft.com/office/drawing/2014/main" id="{A4122BB2-9010-4F4A-A2ED-C8CAA08F6B42}"/>
              </a:ext>
            </a:extLst>
          </p:cNvPr>
          <p:cNvPicPr>
            <a:picLocks noChangeAspect="1"/>
          </p:cNvPicPr>
          <p:nvPr/>
        </p:nvPicPr>
        <p:blipFill rotWithShape="1">
          <a:blip r:embed="rId3">
            <a:extLst>
              <a:ext uri="{28A0092B-C50C-407E-A947-70E740481C1C}">
                <a14:useLocalDpi xmlns:a14="http://schemas.microsoft.com/office/drawing/2010/main" val="0"/>
              </a:ext>
            </a:extLst>
          </a:blip>
          <a:srcRect l="19699" t="24910" r="34098" b="10462"/>
          <a:stretch/>
        </p:blipFill>
        <p:spPr bwMode="auto">
          <a:xfrm>
            <a:off x="0" y="1572210"/>
            <a:ext cx="5778562" cy="3791641"/>
          </a:xfrm>
          <a:prstGeom prst="rect">
            <a:avLst/>
          </a:prstGeom>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A921572F-AB6B-4462-9E2C-22BDF72517FD}"/>
              </a:ext>
            </a:extLst>
          </p:cNvPr>
          <p:cNvPicPr>
            <a:picLocks noChangeAspect="1"/>
          </p:cNvPicPr>
          <p:nvPr/>
        </p:nvPicPr>
        <p:blipFill rotWithShape="1">
          <a:blip r:embed="rId4">
            <a:extLst>
              <a:ext uri="{28A0092B-C50C-407E-A947-70E740481C1C}">
                <a14:useLocalDpi xmlns:a14="http://schemas.microsoft.com/office/drawing/2010/main" val="0"/>
              </a:ext>
            </a:extLst>
          </a:blip>
          <a:srcRect l="19699" t="24416" r="40758" b="9971"/>
          <a:stretch/>
        </p:blipFill>
        <p:spPr bwMode="auto">
          <a:xfrm>
            <a:off x="5986907" y="1572209"/>
            <a:ext cx="6128731" cy="379164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5538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 name="TextBox 1">
            <a:extLst>
              <a:ext uri="{FF2B5EF4-FFF2-40B4-BE49-F238E27FC236}">
                <a16:creationId xmlns:a16="http://schemas.microsoft.com/office/drawing/2014/main" id="{A2EFB39D-CCA8-47BB-943B-A2664EB82BE8}"/>
              </a:ext>
            </a:extLst>
          </p:cNvPr>
          <p:cNvSpPr txBox="1"/>
          <p:nvPr/>
        </p:nvSpPr>
        <p:spPr>
          <a:xfrm>
            <a:off x="2935564" y="114344"/>
            <a:ext cx="6424610" cy="854080"/>
          </a:xfrm>
          <a:prstGeom prst="rect">
            <a:avLst/>
          </a:prstGeom>
          <a:noFill/>
        </p:spPr>
        <p:txBody>
          <a:bodyPr wrap="square" rtlCol="0">
            <a:spAutoFit/>
          </a:bodyPr>
          <a:lstStyle/>
          <a:p>
            <a:pPr>
              <a:lnSpc>
                <a:spcPct val="90000"/>
              </a:lnSpc>
              <a:buClr>
                <a:srgbClr val="345D7E"/>
              </a:buClr>
              <a:buSzPct val="100000"/>
            </a:pPr>
            <a:r>
              <a:rPr lang="en-IN"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Run and evaluate select models</a:t>
            </a:r>
          </a:p>
          <a:p>
            <a:endParaRPr lang="en-IN" dirty="0"/>
          </a:p>
        </p:txBody>
      </p:sp>
      <p:sp>
        <p:nvSpPr>
          <p:cNvPr id="3" name="TextBox 2">
            <a:extLst>
              <a:ext uri="{FF2B5EF4-FFF2-40B4-BE49-F238E27FC236}">
                <a16:creationId xmlns:a16="http://schemas.microsoft.com/office/drawing/2014/main" id="{BED944C9-C8AC-4982-B006-71D96E0ED2AC}"/>
              </a:ext>
            </a:extLst>
          </p:cNvPr>
          <p:cNvSpPr txBox="1"/>
          <p:nvPr/>
        </p:nvSpPr>
        <p:spPr>
          <a:xfrm>
            <a:off x="799507" y="1126580"/>
            <a:ext cx="4272114" cy="738664"/>
          </a:xfrm>
          <a:prstGeom prst="rect">
            <a:avLst/>
          </a:prstGeom>
          <a:noFill/>
        </p:spPr>
        <p:txBody>
          <a:bodyPr wrap="square" rtlCol="0">
            <a:spAutoFit/>
          </a:bodyPr>
          <a:lstStyle/>
          <a:p>
            <a:r>
              <a:rPr lang="en-IN" sz="2400" b="1" u="sng" dirty="0">
                <a:latin typeface="Calibri" panose="020F0502020204030204" pitchFamily="34" charset="0"/>
                <a:cs typeface="Calibri" panose="020F0502020204030204" pitchFamily="34" charset="0"/>
              </a:rPr>
              <a:t>8). </a:t>
            </a:r>
            <a:r>
              <a:rPr lang="en-IN" sz="2400" b="1" u="sng" dirty="0" err="1">
                <a:latin typeface="Calibri" panose="020F0502020204030204" pitchFamily="34" charset="0"/>
                <a:cs typeface="Calibri" panose="020F0502020204030204" pitchFamily="34" charset="0"/>
              </a:rPr>
              <a:t>KNeighbors</a:t>
            </a:r>
            <a:r>
              <a:rPr lang="en-IN" sz="2400" b="1" u="sng" dirty="0">
                <a:latin typeface="Calibri" panose="020F0502020204030204" pitchFamily="34" charset="0"/>
                <a:cs typeface="Calibri" panose="020F0502020204030204" pitchFamily="34" charset="0"/>
              </a:rPr>
              <a:t> Classifier</a:t>
            </a:r>
          </a:p>
          <a:p>
            <a:endParaRPr lang="en-IN" dirty="0"/>
          </a:p>
        </p:txBody>
      </p:sp>
      <p:sp>
        <p:nvSpPr>
          <p:cNvPr id="7" name="TextBox 6">
            <a:extLst>
              <a:ext uri="{FF2B5EF4-FFF2-40B4-BE49-F238E27FC236}">
                <a16:creationId xmlns:a16="http://schemas.microsoft.com/office/drawing/2014/main" id="{36DBDB1F-C2B0-40F2-8B2B-D0A3B1537940}"/>
              </a:ext>
            </a:extLst>
          </p:cNvPr>
          <p:cNvSpPr txBox="1"/>
          <p:nvPr/>
        </p:nvSpPr>
        <p:spPr>
          <a:xfrm>
            <a:off x="6929116" y="1126580"/>
            <a:ext cx="4739730" cy="738664"/>
          </a:xfrm>
          <a:prstGeom prst="rect">
            <a:avLst/>
          </a:prstGeom>
          <a:noFill/>
        </p:spPr>
        <p:txBody>
          <a:bodyPr wrap="square" rtlCol="0">
            <a:spAutoFit/>
          </a:bodyPr>
          <a:lstStyle/>
          <a:p>
            <a:r>
              <a:rPr lang="en-IN" sz="2400" b="1" u="sng" dirty="0">
                <a:latin typeface="Calibri" panose="020F0502020204030204" pitchFamily="34" charset="0"/>
                <a:cs typeface="Calibri" panose="020F0502020204030204" pitchFamily="34" charset="0"/>
              </a:rPr>
              <a:t>9). SGD Classifier</a:t>
            </a:r>
          </a:p>
          <a:p>
            <a:endParaRPr lang="en-IN" dirty="0"/>
          </a:p>
        </p:txBody>
      </p:sp>
      <p:pic>
        <p:nvPicPr>
          <p:cNvPr id="8" name="Picture 7">
            <a:extLst>
              <a:ext uri="{FF2B5EF4-FFF2-40B4-BE49-F238E27FC236}">
                <a16:creationId xmlns:a16="http://schemas.microsoft.com/office/drawing/2014/main" id="{B437E81E-D3A1-47B2-8048-147096DB43E6}"/>
              </a:ext>
            </a:extLst>
          </p:cNvPr>
          <p:cNvPicPr>
            <a:picLocks noChangeAspect="1"/>
          </p:cNvPicPr>
          <p:nvPr/>
        </p:nvPicPr>
        <p:blipFill rotWithShape="1">
          <a:blip r:embed="rId3">
            <a:extLst>
              <a:ext uri="{28A0092B-C50C-407E-A947-70E740481C1C}">
                <a14:useLocalDpi xmlns:a14="http://schemas.microsoft.com/office/drawing/2010/main" val="0"/>
              </a:ext>
            </a:extLst>
          </a:blip>
          <a:srcRect l="19838" t="24170" r="34925" b="10703"/>
          <a:stretch/>
        </p:blipFill>
        <p:spPr bwMode="auto">
          <a:xfrm>
            <a:off x="76919" y="1573013"/>
            <a:ext cx="5673769" cy="3781412"/>
          </a:xfrm>
          <a:prstGeom prst="rect">
            <a:avLst/>
          </a:prstGeom>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AB208D08-7958-4EB1-A87D-B88853E8477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9838" t="24170" r="40615" b="8236"/>
          <a:stretch/>
        </p:blipFill>
        <p:spPr bwMode="auto">
          <a:xfrm>
            <a:off x="5904989" y="1573012"/>
            <a:ext cx="6147641" cy="378141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178870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 name="TextBox 1">
            <a:extLst>
              <a:ext uri="{FF2B5EF4-FFF2-40B4-BE49-F238E27FC236}">
                <a16:creationId xmlns:a16="http://schemas.microsoft.com/office/drawing/2014/main" id="{A2EFB39D-CCA8-47BB-943B-A2664EB82BE8}"/>
              </a:ext>
            </a:extLst>
          </p:cNvPr>
          <p:cNvSpPr txBox="1"/>
          <p:nvPr/>
        </p:nvSpPr>
        <p:spPr>
          <a:xfrm>
            <a:off x="2935564" y="114344"/>
            <a:ext cx="6424610" cy="854080"/>
          </a:xfrm>
          <a:prstGeom prst="rect">
            <a:avLst/>
          </a:prstGeom>
          <a:noFill/>
        </p:spPr>
        <p:txBody>
          <a:bodyPr wrap="square" rtlCol="0">
            <a:spAutoFit/>
          </a:bodyPr>
          <a:lstStyle/>
          <a:p>
            <a:pPr>
              <a:lnSpc>
                <a:spcPct val="90000"/>
              </a:lnSpc>
              <a:buClr>
                <a:srgbClr val="345D7E"/>
              </a:buClr>
              <a:buSzPct val="100000"/>
            </a:pPr>
            <a:r>
              <a:rPr lang="en-IN"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Evaluate models Dashboard</a:t>
            </a:r>
          </a:p>
          <a:p>
            <a:endParaRPr lang="en-IN" dirty="0"/>
          </a:p>
        </p:txBody>
      </p:sp>
      <p:sp>
        <p:nvSpPr>
          <p:cNvPr id="5" name="TextBox 4">
            <a:extLst>
              <a:ext uri="{FF2B5EF4-FFF2-40B4-BE49-F238E27FC236}">
                <a16:creationId xmlns:a16="http://schemas.microsoft.com/office/drawing/2014/main" id="{559CB383-9FD5-406A-B47B-60EF39672F30}"/>
              </a:ext>
            </a:extLst>
          </p:cNvPr>
          <p:cNvSpPr txBox="1"/>
          <p:nvPr/>
        </p:nvSpPr>
        <p:spPr>
          <a:xfrm>
            <a:off x="1610381" y="4991596"/>
            <a:ext cx="8174642" cy="923330"/>
          </a:xfrm>
          <a:prstGeom prst="rect">
            <a:avLst/>
          </a:prstGeom>
          <a:noFill/>
        </p:spPr>
        <p:txBody>
          <a:bodyPr wrap="square" rtlCol="0">
            <a:spAutoFit/>
          </a:bodyPr>
          <a:lstStyle/>
          <a:p>
            <a:pPr>
              <a:lnSpc>
                <a:spcPct val="90000"/>
              </a:lnSpc>
              <a:buClr>
                <a:srgbClr val="345D7E"/>
              </a:buClr>
              <a:buSzPct val="100000"/>
            </a:pPr>
            <a:r>
              <a:rPr lang="en-IN" sz="2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From all Models </a:t>
            </a:r>
            <a:r>
              <a:rPr lang="en-IN" sz="20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XGBoost</a:t>
            </a:r>
            <a:r>
              <a:rPr lang="en-IN" sz="2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have Accuracy 89.78% and F1 score 84.96%</a:t>
            </a:r>
          </a:p>
          <a:p>
            <a:pPr>
              <a:lnSpc>
                <a:spcPct val="90000"/>
              </a:lnSpc>
              <a:buClr>
                <a:srgbClr val="345D7E"/>
              </a:buClr>
              <a:buSzPct val="100000"/>
            </a:pPr>
            <a:r>
              <a:rPr lang="en-IN" sz="2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And less hamming loss 0.102</a:t>
            </a:r>
          </a:p>
          <a:p>
            <a:endParaRPr lang="en-IN" dirty="0"/>
          </a:p>
        </p:txBody>
      </p:sp>
      <p:graphicFrame>
        <p:nvGraphicFramePr>
          <p:cNvPr id="6" name="Table 5">
            <a:extLst>
              <a:ext uri="{FF2B5EF4-FFF2-40B4-BE49-F238E27FC236}">
                <a16:creationId xmlns:a16="http://schemas.microsoft.com/office/drawing/2014/main" id="{AFB01AF4-B939-4744-8747-CEB99A740B78}"/>
              </a:ext>
            </a:extLst>
          </p:cNvPr>
          <p:cNvGraphicFramePr>
            <a:graphicFrameLocks noGrp="1"/>
          </p:cNvGraphicFramePr>
          <p:nvPr>
            <p:extLst>
              <p:ext uri="{D42A27DB-BD31-4B8C-83A1-F6EECF244321}">
                <p14:modId xmlns:p14="http://schemas.microsoft.com/office/powerpoint/2010/main" val="1983760153"/>
              </p:ext>
            </p:extLst>
          </p:nvPr>
        </p:nvGraphicFramePr>
        <p:xfrm>
          <a:off x="2198045" y="893009"/>
          <a:ext cx="6736963" cy="3575296"/>
        </p:xfrm>
        <a:graphic>
          <a:graphicData uri="http://schemas.openxmlformats.org/drawingml/2006/table">
            <a:tbl>
              <a:tblPr firstRow="1" firstCol="1" bandRow="1">
                <a:tableStyleId>{5C22544A-7EE6-4342-B048-85BDC9FD1C3A}</a:tableStyleId>
              </a:tblPr>
              <a:tblGrid>
                <a:gridCol w="761761">
                  <a:extLst>
                    <a:ext uri="{9D8B030D-6E8A-4147-A177-3AD203B41FA5}">
                      <a16:colId xmlns:a16="http://schemas.microsoft.com/office/drawing/2014/main" val="1589543216"/>
                    </a:ext>
                  </a:extLst>
                </a:gridCol>
                <a:gridCol w="2003340">
                  <a:extLst>
                    <a:ext uri="{9D8B030D-6E8A-4147-A177-3AD203B41FA5}">
                      <a16:colId xmlns:a16="http://schemas.microsoft.com/office/drawing/2014/main" val="176171704"/>
                    </a:ext>
                  </a:extLst>
                </a:gridCol>
                <a:gridCol w="1323954">
                  <a:extLst>
                    <a:ext uri="{9D8B030D-6E8A-4147-A177-3AD203B41FA5}">
                      <a16:colId xmlns:a16="http://schemas.microsoft.com/office/drawing/2014/main" val="3494388885"/>
                    </a:ext>
                  </a:extLst>
                </a:gridCol>
                <a:gridCol w="1323954">
                  <a:extLst>
                    <a:ext uri="{9D8B030D-6E8A-4147-A177-3AD203B41FA5}">
                      <a16:colId xmlns:a16="http://schemas.microsoft.com/office/drawing/2014/main" val="3020079168"/>
                    </a:ext>
                  </a:extLst>
                </a:gridCol>
                <a:gridCol w="1323954">
                  <a:extLst>
                    <a:ext uri="{9D8B030D-6E8A-4147-A177-3AD203B41FA5}">
                      <a16:colId xmlns:a16="http://schemas.microsoft.com/office/drawing/2014/main" val="2877611152"/>
                    </a:ext>
                  </a:extLst>
                </a:gridCol>
              </a:tblGrid>
              <a:tr h="540471">
                <a:tc>
                  <a:txBody>
                    <a:bodyPr/>
                    <a:lstStyle/>
                    <a:p>
                      <a:pPr algn="ctr">
                        <a:lnSpc>
                          <a:spcPct val="107000"/>
                        </a:lnSpc>
                        <a:spcAft>
                          <a:spcPts val="800"/>
                        </a:spcAft>
                      </a:pPr>
                      <a:r>
                        <a:rPr lang="en-IN" sz="1300" u="sng" dirty="0">
                          <a:effectLst/>
                        </a:rPr>
                        <a:t>Sr.NO</a:t>
                      </a:r>
                      <a:endParaRPr lang="en-IN" sz="1000" dirty="0">
                        <a:effectLst/>
                      </a:endParaRPr>
                    </a:p>
                    <a:p>
                      <a:pPr algn="l">
                        <a:lnSpc>
                          <a:spcPct val="107000"/>
                        </a:lnSpc>
                        <a:spcAft>
                          <a:spcPts val="800"/>
                        </a:spcAft>
                      </a:pPr>
                      <a:r>
                        <a:rPr lang="en-IN" sz="1300" dirty="0">
                          <a:effectLst/>
                        </a:rPr>
                        <a:t> </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ctr">
                        <a:lnSpc>
                          <a:spcPct val="107000"/>
                        </a:lnSpc>
                        <a:spcAft>
                          <a:spcPts val="800"/>
                        </a:spcAft>
                      </a:pPr>
                      <a:r>
                        <a:rPr lang="en-IN" sz="1300" u="sng">
                          <a:effectLst/>
                        </a:rPr>
                        <a:t>Model name</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ctr">
                        <a:lnSpc>
                          <a:spcPct val="107000"/>
                        </a:lnSpc>
                        <a:spcAft>
                          <a:spcPts val="800"/>
                        </a:spcAft>
                      </a:pPr>
                      <a:r>
                        <a:rPr lang="en-IN" sz="1300" u="sng">
                          <a:effectLst/>
                        </a:rPr>
                        <a:t>Hamming loss</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ctr">
                        <a:lnSpc>
                          <a:spcPct val="107000"/>
                        </a:lnSpc>
                        <a:spcAft>
                          <a:spcPts val="800"/>
                        </a:spcAft>
                      </a:pPr>
                      <a:r>
                        <a:rPr lang="en-IN" sz="1300" u="sng">
                          <a:effectLst/>
                        </a:rPr>
                        <a:t>Accuracy score %</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ctr">
                        <a:lnSpc>
                          <a:spcPct val="107000"/>
                        </a:lnSpc>
                        <a:spcAft>
                          <a:spcPts val="800"/>
                        </a:spcAft>
                      </a:pPr>
                      <a:r>
                        <a:rPr lang="en-IN" sz="1300" u="sng">
                          <a:effectLst/>
                        </a:rPr>
                        <a:t>F1_score Macro %</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extLst>
                  <a:ext uri="{0D108BD9-81ED-4DB2-BD59-A6C34878D82A}">
                    <a16:rowId xmlns:a16="http://schemas.microsoft.com/office/drawing/2014/main" val="4270514041"/>
                  </a:ext>
                </a:extLst>
              </a:tr>
              <a:tr h="310479">
                <a:tc>
                  <a:txBody>
                    <a:bodyPr/>
                    <a:lstStyle/>
                    <a:p>
                      <a:pPr algn="l">
                        <a:lnSpc>
                          <a:spcPct val="107000"/>
                        </a:lnSpc>
                        <a:spcAft>
                          <a:spcPts val="800"/>
                        </a:spcAft>
                      </a:pPr>
                      <a:r>
                        <a:rPr lang="en-IN" sz="1300">
                          <a:effectLst/>
                        </a:rPr>
                        <a:t>1</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MultinomialNB</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0.316</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68.39</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68.39</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extLst>
                  <a:ext uri="{0D108BD9-81ED-4DB2-BD59-A6C34878D82A}">
                    <a16:rowId xmlns:a16="http://schemas.microsoft.com/office/drawing/2014/main" val="3739842098"/>
                  </a:ext>
                </a:extLst>
              </a:tr>
              <a:tr h="342116">
                <a:tc>
                  <a:txBody>
                    <a:bodyPr/>
                    <a:lstStyle/>
                    <a:p>
                      <a:pPr algn="l">
                        <a:lnSpc>
                          <a:spcPct val="107000"/>
                        </a:lnSpc>
                        <a:spcAft>
                          <a:spcPts val="800"/>
                        </a:spcAft>
                      </a:pPr>
                      <a:r>
                        <a:rPr lang="en-IN" sz="1300" dirty="0">
                          <a:effectLst/>
                        </a:rPr>
                        <a:t>2</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Logistic Regression</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dirty="0">
                          <a:effectLst/>
                        </a:rPr>
                        <a:t>0.147</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85.26</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85.26</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extLst>
                  <a:ext uri="{0D108BD9-81ED-4DB2-BD59-A6C34878D82A}">
                    <a16:rowId xmlns:a16="http://schemas.microsoft.com/office/drawing/2014/main" val="1574318686"/>
                  </a:ext>
                </a:extLst>
              </a:tr>
              <a:tr h="308334">
                <a:tc>
                  <a:txBody>
                    <a:bodyPr/>
                    <a:lstStyle/>
                    <a:p>
                      <a:pPr algn="l">
                        <a:lnSpc>
                          <a:spcPct val="107000"/>
                        </a:lnSpc>
                        <a:spcAft>
                          <a:spcPts val="800"/>
                        </a:spcAft>
                      </a:pPr>
                      <a:r>
                        <a:rPr lang="en-IN" sz="1300" dirty="0">
                          <a:effectLst/>
                        </a:rPr>
                        <a:t>3</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KNeighbors Classifier</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0.131</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86.87</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86.87</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extLst>
                  <a:ext uri="{0D108BD9-81ED-4DB2-BD59-A6C34878D82A}">
                    <a16:rowId xmlns:a16="http://schemas.microsoft.com/office/drawing/2014/main" val="937089715"/>
                  </a:ext>
                </a:extLst>
              </a:tr>
              <a:tr h="386499">
                <a:tc>
                  <a:txBody>
                    <a:bodyPr/>
                    <a:lstStyle/>
                    <a:p>
                      <a:pPr algn="l">
                        <a:lnSpc>
                          <a:spcPct val="107000"/>
                        </a:lnSpc>
                        <a:spcAft>
                          <a:spcPts val="800"/>
                        </a:spcAft>
                      </a:pPr>
                      <a:r>
                        <a:rPr lang="en-IN" sz="1300" dirty="0">
                          <a:effectLst/>
                        </a:rPr>
                        <a:t>4</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SGD Classifier</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0.153</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84.64</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84.64</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extLst>
                  <a:ext uri="{0D108BD9-81ED-4DB2-BD59-A6C34878D82A}">
                    <a16:rowId xmlns:a16="http://schemas.microsoft.com/office/drawing/2014/main" val="865168010"/>
                  </a:ext>
                </a:extLst>
              </a:tr>
              <a:tr h="311084">
                <a:tc>
                  <a:txBody>
                    <a:bodyPr/>
                    <a:lstStyle/>
                    <a:p>
                      <a:pPr algn="l">
                        <a:lnSpc>
                          <a:spcPct val="107000"/>
                        </a:lnSpc>
                        <a:spcAft>
                          <a:spcPts val="800"/>
                        </a:spcAft>
                      </a:pPr>
                      <a:r>
                        <a:rPr lang="en-IN" sz="1300" dirty="0">
                          <a:effectLst/>
                        </a:rPr>
                        <a:t>5</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Decision Tree Classifier</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0.127</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87.29</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87.29</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extLst>
                  <a:ext uri="{0D108BD9-81ED-4DB2-BD59-A6C34878D82A}">
                    <a16:rowId xmlns:a16="http://schemas.microsoft.com/office/drawing/2014/main" val="469052489"/>
                  </a:ext>
                </a:extLst>
              </a:tr>
              <a:tr h="358518">
                <a:tc>
                  <a:txBody>
                    <a:bodyPr/>
                    <a:lstStyle/>
                    <a:p>
                      <a:pPr algn="l">
                        <a:lnSpc>
                          <a:spcPct val="107000"/>
                        </a:lnSpc>
                        <a:spcAft>
                          <a:spcPts val="800"/>
                        </a:spcAft>
                      </a:pPr>
                      <a:r>
                        <a:rPr lang="en-IN" sz="1300" dirty="0">
                          <a:effectLst/>
                        </a:rPr>
                        <a:t>6</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Random forest Classifier</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0.106</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89.30</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84.14</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extLst>
                  <a:ext uri="{0D108BD9-81ED-4DB2-BD59-A6C34878D82A}">
                    <a16:rowId xmlns:a16="http://schemas.microsoft.com/office/drawing/2014/main" val="249832146"/>
                  </a:ext>
                </a:extLst>
              </a:tr>
              <a:tr h="291931">
                <a:tc>
                  <a:txBody>
                    <a:bodyPr/>
                    <a:lstStyle/>
                    <a:p>
                      <a:pPr algn="l">
                        <a:lnSpc>
                          <a:spcPct val="107000"/>
                        </a:lnSpc>
                        <a:spcAft>
                          <a:spcPts val="800"/>
                        </a:spcAft>
                      </a:pPr>
                      <a:r>
                        <a:rPr lang="en-IN" sz="1300" dirty="0">
                          <a:effectLst/>
                        </a:rPr>
                        <a:t>7</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XGBoost Classifier</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0.102</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89.78</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84.96</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extLst>
                  <a:ext uri="{0D108BD9-81ED-4DB2-BD59-A6C34878D82A}">
                    <a16:rowId xmlns:a16="http://schemas.microsoft.com/office/drawing/2014/main" val="541621258"/>
                  </a:ext>
                </a:extLst>
              </a:tr>
              <a:tr h="353654">
                <a:tc>
                  <a:txBody>
                    <a:bodyPr/>
                    <a:lstStyle/>
                    <a:p>
                      <a:pPr algn="l">
                        <a:lnSpc>
                          <a:spcPct val="107000"/>
                        </a:lnSpc>
                        <a:spcAft>
                          <a:spcPts val="800"/>
                        </a:spcAft>
                      </a:pPr>
                      <a:r>
                        <a:rPr lang="en-IN" sz="1300" dirty="0">
                          <a:effectLst/>
                        </a:rPr>
                        <a:t>8</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Adaboost Classifier</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0.190</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dirty="0">
                          <a:effectLst/>
                        </a:rPr>
                        <a:t>80.96</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70.63</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extLst>
                  <a:ext uri="{0D108BD9-81ED-4DB2-BD59-A6C34878D82A}">
                    <a16:rowId xmlns:a16="http://schemas.microsoft.com/office/drawing/2014/main" val="1129411358"/>
                  </a:ext>
                </a:extLst>
              </a:tr>
              <a:tr h="372210">
                <a:tc>
                  <a:txBody>
                    <a:bodyPr/>
                    <a:lstStyle/>
                    <a:p>
                      <a:pPr algn="l">
                        <a:lnSpc>
                          <a:spcPct val="107000"/>
                        </a:lnSpc>
                        <a:spcAft>
                          <a:spcPts val="800"/>
                        </a:spcAft>
                      </a:pPr>
                      <a:r>
                        <a:rPr lang="en-IN" sz="1300" dirty="0">
                          <a:effectLst/>
                        </a:rPr>
                        <a:t>9</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Bagging Classifier</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dirty="0">
                          <a:effectLst/>
                        </a:rPr>
                        <a:t>0.108</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a:effectLst/>
                        </a:rPr>
                        <a:t>89.15</a:t>
                      </a:r>
                      <a:endParaRPr lang="en-IN" sz="100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tc>
                  <a:txBody>
                    <a:bodyPr/>
                    <a:lstStyle/>
                    <a:p>
                      <a:pPr algn="l">
                        <a:lnSpc>
                          <a:spcPct val="107000"/>
                        </a:lnSpc>
                        <a:spcAft>
                          <a:spcPts val="800"/>
                        </a:spcAft>
                      </a:pPr>
                      <a:r>
                        <a:rPr lang="en-IN" sz="1300" dirty="0">
                          <a:effectLst/>
                        </a:rPr>
                        <a:t>84.11</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4936" marR="64936" marT="0" marB="0"/>
                </a:tc>
                <a:extLst>
                  <a:ext uri="{0D108BD9-81ED-4DB2-BD59-A6C34878D82A}">
                    <a16:rowId xmlns:a16="http://schemas.microsoft.com/office/drawing/2014/main" val="292141643"/>
                  </a:ext>
                </a:extLst>
              </a:tr>
            </a:tbl>
          </a:graphicData>
        </a:graphic>
      </p:graphicFrame>
    </p:spTree>
    <p:extLst>
      <p:ext uri="{BB962C8B-B14F-4D97-AF65-F5344CB8AC3E}">
        <p14:creationId xmlns:p14="http://schemas.microsoft.com/office/powerpoint/2010/main" val="3962917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6" name="Google Shape;126;p2"/>
          <p:cNvSpPr txBox="1"/>
          <p:nvPr/>
        </p:nvSpPr>
        <p:spPr>
          <a:xfrm>
            <a:off x="1121790" y="1464234"/>
            <a:ext cx="5448693" cy="3416279"/>
          </a:xfrm>
          <a:prstGeom prst="rect">
            <a:avLst/>
          </a:prstGeom>
          <a:noFill/>
          <a:ln w="9525" cap="flat" cmpd="sng">
            <a:solidFill>
              <a:srgbClr val="E9F0F5"/>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dirty="0">
                <a:latin typeface="Calibri"/>
                <a:ea typeface="Calibri"/>
                <a:cs typeface="Calibri"/>
                <a:sym typeface="Calibri"/>
              </a:rPr>
              <a:t>Problem Statement:</a:t>
            </a:r>
            <a:endParaRPr lang="en-US" dirty="0"/>
          </a:p>
          <a:p>
            <a:r>
              <a:rPr lang="en-IN" sz="1800" dirty="0">
                <a:effectLst/>
                <a:latin typeface="Calibri" panose="020F0502020204030204" pitchFamily="34" charset="0"/>
                <a:ea typeface="Calibri" panose="020F0502020204030204" pitchFamily="34" charset="0"/>
                <a:cs typeface="Calibri" panose="020F0502020204030204" pitchFamily="34" charset="0"/>
              </a:rPr>
              <a:t>	We have a client who has a website where people write different reviews for technical products. Now they are adding a new feature to their website i.e. The reviewer will have to add stars(rating) as well with the review. The rating is out 5 stars and it only has 5 options available 1 star, 2 stars, 3 stars, 4 stars, 5 stars. Now they want to predict ratings for the reviews which were written in the past and they don’t have a rating. So, we have to build an application which can predict the rating by seeing the review.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rtl="0">
              <a:spcBef>
                <a:spcPts val="0"/>
              </a:spcBef>
              <a:spcAft>
                <a:spcPts val="0"/>
              </a:spcAft>
              <a:buNone/>
            </a:pPr>
            <a:endParaRPr lang="en-US" sz="1800" b="1" i="0" u="none" strike="noStrike" cap="none" dirty="0">
              <a:latin typeface="Calibri"/>
              <a:ea typeface="Calibri"/>
              <a:cs typeface="Calibri"/>
              <a:sym typeface="Calibri"/>
            </a:endParaRPr>
          </a:p>
        </p:txBody>
      </p:sp>
      <p:pic>
        <p:nvPicPr>
          <p:cNvPr id="3" name="Picture 2">
            <a:extLst>
              <a:ext uri="{FF2B5EF4-FFF2-40B4-BE49-F238E27FC236}">
                <a16:creationId xmlns:a16="http://schemas.microsoft.com/office/drawing/2014/main" id="{36BFBE8A-9A47-4257-86EB-DA83DD0663D8}"/>
              </a:ext>
            </a:extLst>
          </p:cNvPr>
          <p:cNvPicPr>
            <a:picLocks noChangeAspect="1"/>
          </p:cNvPicPr>
          <p:nvPr/>
        </p:nvPicPr>
        <p:blipFill>
          <a:blip r:embed="rId3"/>
          <a:stretch>
            <a:fillRect/>
          </a:stretch>
        </p:blipFill>
        <p:spPr>
          <a:xfrm>
            <a:off x="7035391" y="1115442"/>
            <a:ext cx="5011263" cy="3139322"/>
          </a:xfrm>
          <a:prstGeom prst="rect">
            <a:avLst/>
          </a:prstGeom>
        </p:spPr>
      </p:pic>
      <p:sp>
        <p:nvSpPr>
          <p:cNvPr id="4" name="Rectangle 3">
            <a:extLst>
              <a:ext uri="{FF2B5EF4-FFF2-40B4-BE49-F238E27FC236}">
                <a16:creationId xmlns:a16="http://schemas.microsoft.com/office/drawing/2014/main" id="{3C9D1FE3-BF41-4761-A5F0-67E7B087004E}"/>
              </a:ext>
            </a:extLst>
          </p:cNvPr>
          <p:cNvSpPr/>
          <p:nvPr/>
        </p:nvSpPr>
        <p:spPr>
          <a:xfrm>
            <a:off x="3992421" y="9427"/>
            <a:ext cx="3600666"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Introduction</a:t>
            </a:r>
            <a:endParaRPr lang="en-IN"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 name="TextBox 1">
            <a:extLst>
              <a:ext uri="{FF2B5EF4-FFF2-40B4-BE49-F238E27FC236}">
                <a16:creationId xmlns:a16="http://schemas.microsoft.com/office/drawing/2014/main" id="{A2EFB39D-CCA8-47BB-943B-A2664EB82BE8}"/>
              </a:ext>
            </a:extLst>
          </p:cNvPr>
          <p:cNvSpPr txBox="1"/>
          <p:nvPr/>
        </p:nvSpPr>
        <p:spPr>
          <a:xfrm>
            <a:off x="1603116" y="86064"/>
            <a:ext cx="8523433" cy="854080"/>
          </a:xfrm>
          <a:prstGeom prst="rect">
            <a:avLst/>
          </a:prstGeom>
          <a:noFill/>
        </p:spPr>
        <p:txBody>
          <a:bodyPr wrap="square" rtlCol="0">
            <a:spAutoFit/>
          </a:bodyPr>
          <a:lstStyle/>
          <a:p>
            <a:pPr algn="ctr">
              <a:lnSpc>
                <a:spcPct val="90000"/>
              </a:lnSpc>
              <a:buClr>
                <a:srgbClr val="345D7E"/>
              </a:buClr>
              <a:buSzPct val="100000"/>
            </a:pPr>
            <a:r>
              <a:rPr lang="en-IN"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Test Model by taking</a:t>
            </a:r>
          </a:p>
          <a:p>
            <a:endParaRPr lang="en-IN" dirty="0"/>
          </a:p>
        </p:txBody>
      </p:sp>
      <p:pic>
        <p:nvPicPr>
          <p:cNvPr id="4" name="Picture 3">
            <a:extLst>
              <a:ext uri="{FF2B5EF4-FFF2-40B4-BE49-F238E27FC236}">
                <a16:creationId xmlns:a16="http://schemas.microsoft.com/office/drawing/2014/main" id="{214E6480-E4B8-4813-A727-52FE1F53755B}"/>
              </a:ext>
            </a:extLst>
          </p:cNvPr>
          <p:cNvPicPr>
            <a:picLocks noChangeAspect="1"/>
          </p:cNvPicPr>
          <p:nvPr/>
        </p:nvPicPr>
        <p:blipFill rotWithShape="1">
          <a:blip r:embed="rId3"/>
          <a:srcRect l="619" t="19508" r="35043" b="25364"/>
          <a:stretch/>
        </p:blipFill>
        <p:spPr>
          <a:xfrm>
            <a:off x="160256" y="705742"/>
            <a:ext cx="5789419" cy="2790334"/>
          </a:xfrm>
          <a:prstGeom prst="rect">
            <a:avLst/>
          </a:prstGeom>
        </p:spPr>
      </p:pic>
      <p:pic>
        <p:nvPicPr>
          <p:cNvPr id="10" name="Picture 9">
            <a:extLst>
              <a:ext uri="{FF2B5EF4-FFF2-40B4-BE49-F238E27FC236}">
                <a16:creationId xmlns:a16="http://schemas.microsoft.com/office/drawing/2014/main" id="{FEB6A18F-78B7-4FE1-B367-C9E2F3906450}"/>
              </a:ext>
            </a:extLst>
          </p:cNvPr>
          <p:cNvPicPr>
            <a:picLocks noChangeAspect="1"/>
          </p:cNvPicPr>
          <p:nvPr/>
        </p:nvPicPr>
        <p:blipFill rotWithShape="1">
          <a:blip r:embed="rId4"/>
          <a:srcRect l="19644" t="46327" r="14231" b="5963"/>
          <a:stretch/>
        </p:blipFill>
        <p:spPr>
          <a:xfrm>
            <a:off x="3280529" y="3586898"/>
            <a:ext cx="8059918" cy="3271102"/>
          </a:xfrm>
          <a:prstGeom prst="rect">
            <a:avLst/>
          </a:prstGeom>
        </p:spPr>
      </p:pic>
    </p:spTree>
    <p:extLst>
      <p:ext uri="{BB962C8B-B14F-4D97-AF65-F5344CB8AC3E}">
        <p14:creationId xmlns:p14="http://schemas.microsoft.com/office/powerpoint/2010/main" val="31211157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5"/>
          <p:cNvSpPr txBox="1">
            <a:spLocks noGrp="1"/>
          </p:cNvSpPr>
          <p:nvPr>
            <p:ph type="title"/>
          </p:nvPr>
        </p:nvSpPr>
        <p:spPr>
          <a:xfrm>
            <a:off x="547777" y="228652"/>
            <a:ext cx="10361752" cy="711421"/>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345D7E"/>
              </a:buClr>
              <a:buSzPts val="3200"/>
              <a:buFont typeface="Calibri"/>
              <a:buNone/>
            </a:pPr>
            <a:r>
              <a:rPr lang="en-US"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mn-lt"/>
                <a:ea typeface="+mn-ea"/>
                <a:cs typeface="+mn-cs"/>
              </a:rPr>
              <a:t>Conclusion</a:t>
            </a:r>
            <a:endParaRPr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mn-lt"/>
              <a:ea typeface="+mn-ea"/>
              <a:cs typeface="+mn-cs"/>
            </a:endParaRPr>
          </a:p>
        </p:txBody>
      </p:sp>
      <p:sp>
        <p:nvSpPr>
          <p:cNvPr id="293" name="Google Shape;293;p25"/>
          <p:cNvSpPr txBox="1"/>
          <p:nvPr/>
        </p:nvSpPr>
        <p:spPr>
          <a:xfrm>
            <a:off x="1238396" y="1400387"/>
            <a:ext cx="9236564" cy="3182626"/>
          </a:xfrm>
          <a:prstGeom prst="rect">
            <a:avLst/>
          </a:prstGeom>
          <a:noFill/>
          <a:ln w="9525" cap="flat" cmpd="sng">
            <a:solidFill>
              <a:srgbClr val="E9F0F5"/>
            </a:solidFill>
            <a:prstDash val="solid"/>
            <a:round/>
            <a:headEnd type="none" w="sm" len="sm"/>
            <a:tailEnd type="none" w="sm" len="sm"/>
          </a:ln>
        </p:spPr>
        <p:txBody>
          <a:bodyPr spcFirstLastPara="1" wrap="square" lIns="91425" tIns="45700" rIns="91425" bIns="45700" anchor="t" anchorCtr="0">
            <a:spAutoFit/>
          </a:bodyPr>
          <a:lstStyle/>
          <a:p>
            <a:pPr>
              <a:lnSpc>
                <a:spcPct val="107000"/>
              </a:lnSpc>
              <a:spcAft>
                <a:spcPts val="800"/>
              </a:spcAft>
            </a:pPr>
            <a:r>
              <a:rPr lang="en-IN" sz="25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Key Findings and Conclusions of the Study</a:t>
            </a:r>
            <a:endParaRPr lang="en-IN" sz="2500" b="1"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In this project report, First we have to scrape data from different websites is very useful to get live data from sources and then clean the data and pre-process and do some EDA, we have used machine learning algorithms to predict the multi-class. We have mentioned the step-by-step procedure to analyse the dataset and feature extraction. These feature set were then given as an input to algorithms. Hence, we calculated the performance of each model using different performance metrics and compared them based on these metrics. Then we have also saved the best model and predicted the label.</a:t>
            </a:r>
          </a:p>
          <a:p>
            <a:pPr>
              <a:lnSpc>
                <a:spcPct val="107000"/>
              </a:lnSpc>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6"/>
          <p:cNvSpPr txBox="1">
            <a:spLocks noGrp="1"/>
          </p:cNvSpPr>
          <p:nvPr>
            <p:ph type="title"/>
          </p:nvPr>
        </p:nvSpPr>
        <p:spPr>
          <a:xfrm>
            <a:off x="984657" y="303035"/>
            <a:ext cx="10361752" cy="1027402"/>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rgbClr val="345D7E"/>
              </a:buClr>
              <a:buSzPts val="3200"/>
              <a:buFont typeface="Calibri"/>
              <a:buNone/>
            </a:pPr>
            <a:r>
              <a:rPr lang="en-US"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mn-lt"/>
                <a:ea typeface="+mn-ea"/>
                <a:cs typeface="+mn-cs"/>
              </a:rPr>
              <a:t>Limitations of this work and Scope for Future Work</a:t>
            </a:r>
            <a:endParaRPr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mn-lt"/>
              <a:ea typeface="+mn-ea"/>
              <a:cs typeface="+mn-cs"/>
            </a:endParaRPr>
          </a:p>
        </p:txBody>
      </p:sp>
      <p:sp>
        <p:nvSpPr>
          <p:cNvPr id="299" name="Google Shape;299;p26"/>
          <p:cNvSpPr txBox="1"/>
          <p:nvPr/>
        </p:nvSpPr>
        <p:spPr>
          <a:xfrm>
            <a:off x="984657" y="1788160"/>
            <a:ext cx="9906000" cy="2107075"/>
          </a:xfrm>
          <a:prstGeom prst="rect">
            <a:avLst/>
          </a:prstGeom>
          <a:noFill/>
          <a:ln w="9525" cap="flat" cmpd="sng">
            <a:solidFill>
              <a:srgbClr val="E9F0F5"/>
            </a:solidFill>
            <a:prstDash val="solid"/>
            <a:round/>
            <a:headEnd type="none" w="sm" len="sm"/>
            <a:tailEnd type="none" w="sm" len="sm"/>
          </a:ln>
        </p:spPr>
        <p:txBody>
          <a:bodyPr spcFirstLastPara="1" wrap="square" lIns="91425" tIns="45700" rIns="91425" bIns="45700" anchor="t" anchorCtr="0">
            <a:spAutoFit/>
          </a:bodyPr>
          <a:lstStyle/>
          <a:p>
            <a:pPr marL="342900" lvl="0" indent="-342900">
              <a:lnSpc>
                <a:spcPts val="2400"/>
              </a:lnSpc>
              <a:spcBef>
                <a:spcPts val="1030"/>
              </a:spcBef>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The same problem can be solved using deep learning.</a:t>
            </a:r>
            <a:endParaRPr lang="en-IN" sz="1800" dirty="0">
              <a:effectLst/>
              <a:latin typeface="Times New Roman" panose="02020603050405020304" pitchFamily="18" charset="0"/>
              <a:ea typeface="Times New Roman" panose="02020603050405020304" pitchFamily="18" charset="0"/>
            </a:endParaRPr>
          </a:p>
          <a:p>
            <a:pPr marL="342900" lvl="0" indent="-342900">
              <a:lnSpc>
                <a:spcPts val="2400"/>
              </a:lnSpc>
              <a:spcBef>
                <a:spcPts val="1030"/>
              </a:spcBef>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For that our model train on small data set so we no sure for accuracy of model perform well on different reviews.</a:t>
            </a:r>
            <a:endParaRPr lang="en-IN" sz="1800" dirty="0">
              <a:effectLst/>
              <a:latin typeface="Times New Roman" panose="02020603050405020304" pitchFamily="18" charset="0"/>
              <a:ea typeface="Times New Roman" panose="02020603050405020304" pitchFamily="18" charset="0"/>
            </a:endParaRPr>
          </a:p>
          <a:p>
            <a:pPr marL="342900" lvl="0" indent="-342900">
              <a:lnSpc>
                <a:spcPts val="2400"/>
              </a:lnSpc>
              <a:spcBef>
                <a:spcPts val="1030"/>
              </a:spcBef>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This model can further improved by additional algorithms.</a:t>
            </a:r>
            <a:endParaRPr lang="en-IN" sz="1800" dirty="0">
              <a:effectLst/>
              <a:latin typeface="Times New Roman" panose="02020603050405020304" pitchFamily="18" charset="0"/>
              <a:ea typeface="Times New Roman" panose="02020603050405020304" pitchFamily="18" charset="0"/>
            </a:endParaRPr>
          </a:p>
          <a:p>
            <a:pPr algn="ct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04" name="Google Shape;304;p27"/>
          <p:cNvPicPr preferRelativeResize="0"/>
          <p:nvPr/>
        </p:nvPicPr>
        <p:blipFill rotWithShape="1">
          <a:blip r:embed="rId3">
            <a:alphaModFix/>
          </a:blip>
          <a:srcRect/>
          <a:stretch/>
        </p:blipFill>
        <p:spPr>
          <a:xfrm>
            <a:off x="93662" y="762000"/>
            <a:ext cx="12001500" cy="48006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6" name="Google Shape;126;p2"/>
          <p:cNvSpPr txBox="1"/>
          <p:nvPr/>
        </p:nvSpPr>
        <p:spPr>
          <a:xfrm>
            <a:off x="729628" y="1115442"/>
            <a:ext cx="6104805" cy="4941312"/>
          </a:xfrm>
          <a:prstGeom prst="rect">
            <a:avLst/>
          </a:prstGeom>
          <a:noFill/>
          <a:ln w="9525" cap="flat" cmpd="sng">
            <a:solidFill>
              <a:srgbClr val="E9F0F5"/>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b="1" dirty="0">
                <a:latin typeface="Calibri"/>
                <a:ea typeface="Calibri"/>
                <a:cs typeface="Calibri"/>
                <a:sym typeface="Calibri"/>
              </a:rPr>
              <a:t>Goal and Knowledge of Problem</a:t>
            </a:r>
            <a:r>
              <a:rPr lang="en-US" sz="1800" b="1" i="0" u="none" strike="noStrike" cap="none" dirty="0">
                <a:latin typeface="Calibri"/>
                <a:ea typeface="Calibri"/>
                <a:cs typeface="Calibri"/>
                <a:sym typeface="Calibri"/>
              </a:rPr>
              <a:t>:</a:t>
            </a:r>
            <a:endParaRPr lang="en-US" dirty="0"/>
          </a:p>
          <a:p>
            <a:pPr indent="457200" algn="just">
              <a:lnSpc>
                <a:spcPct val="107000"/>
              </a:lnSpc>
              <a:spcAft>
                <a:spcPts val="1200"/>
              </a:spcAft>
            </a:pPr>
            <a:r>
              <a:rPr lang="en-IN" dirty="0">
                <a:latin typeface="Calibri"/>
                <a:cs typeface="Calibri"/>
              </a:rPr>
              <a:t>Multi-class classification originated from the investigation of text categorisation problem, where each document may belong to several predefined topics simultaneously.</a:t>
            </a:r>
          </a:p>
          <a:p>
            <a:pPr indent="457200" algn="just">
              <a:lnSpc>
                <a:spcPct val="107000"/>
              </a:lnSpc>
              <a:spcAft>
                <a:spcPts val="1200"/>
              </a:spcAft>
            </a:pPr>
            <a:r>
              <a:rPr lang="en-IN" dirty="0">
                <a:latin typeface="Calibri"/>
                <a:cs typeface="Calibri"/>
              </a:rPr>
              <a:t>For example, multi-label classification makes the assumption that each sample is assigned to one than more class: a fruit can be either an apple or a pear but not both at the same time. Whereas, an instance of multi-class classification can be that a text might be about any of religion, politics, finance or education at the same time or none of these</a:t>
            </a:r>
          </a:p>
          <a:p>
            <a:pPr indent="457200" algn="just">
              <a:lnSpc>
                <a:spcPct val="107000"/>
              </a:lnSpc>
              <a:spcAft>
                <a:spcPts val="1200"/>
              </a:spcAft>
            </a:pPr>
            <a:r>
              <a:rPr lang="en-IN" dirty="0">
                <a:latin typeface="Calibri"/>
                <a:cs typeface="Calibri"/>
              </a:rPr>
              <a:t>Our goal is to build a prototype for rating the of online electronic product based on review comments text given by customers.</a:t>
            </a:r>
          </a:p>
          <a:p>
            <a:pPr marL="285750" indent="-285750">
              <a:buFont typeface="Arial" panose="020B0604020202020204" pitchFamily="34" charset="0"/>
              <a:buChar char="•"/>
            </a:pPr>
            <a:endParaRPr lang="en-IN" dirty="0">
              <a:latin typeface="Calibri" panose="020F0502020204030204" pitchFamily="34" charset="0"/>
              <a:cs typeface="Calibri" panose="020F0502020204030204" pitchFamily="34" charset="0"/>
            </a:endParaRPr>
          </a:p>
          <a:p>
            <a:pPr marL="0" marR="0" lvl="0" indent="0" algn="l" rtl="0">
              <a:spcBef>
                <a:spcPts val="0"/>
              </a:spcBef>
              <a:spcAft>
                <a:spcPts val="0"/>
              </a:spcAft>
              <a:buNone/>
            </a:pPr>
            <a:endParaRPr lang="en-US" sz="1800" b="1" i="0" u="none" strike="noStrike" cap="none" dirty="0">
              <a:latin typeface="Calibri"/>
              <a:ea typeface="Calibri"/>
              <a:cs typeface="Calibri"/>
              <a:sym typeface="Calibri"/>
            </a:endParaRPr>
          </a:p>
        </p:txBody>
      </p:sp>
      <p:pic>
        <p:nvPicPr>
          <p:cNvPr id="3" name="Picture 2">
            <a:extLst>
              <a:ext uri="{FF2B5EF4-FFF2-40B4-BE49-F238E27FC236}">
                <a16:creationId xmlns:a16="http://schemas.microsoft.com/office/drawing/2014/main" id="{36BFBE8A-9A47-4257-86EB-DA83DD0663D8}"/>
              </a:ext>
            </a:extLst>
          </p:cNvPr>
          <p:cNvPicPr>
            <a:picLocks noChangeAspect="1"/>
          </p:cNvPicPr>
          <p:nvPr/>
        </p:nvPicPr>
        <p:blipFill>
          <a:blip r:embed="rId3"/>
          <a:stretch>
            <a:fillRect/>
          </a:stretch>
        </p:blipFill>
        <p:spPr>
          <a:xfrm>
            <a:off x="7035391" y="1115442"/>
            <a:ext cx="5011263" cy="3139322"/>
          </a:xfrm>
          <a:prstGeom prst="rect">
            <a:avLst/>
          </a:prstGeom>
        </p:spPr>
      </p:pic>
      <p:sp>
        <p:nvSpPr>
          <p:cNvPr id="4" name="Rectangle 3">
            <a:extLst>
              <a:ext uri="{FF2B5EF4-FFF2-40B4-BE49-F238E27FC236}">
                <a16:creationId xmlns:a16="http://schemas.microsoft.com/office/drawing/2014/main" id="{3C9D1FE3-BF41-4761-A5F0-67E7B087004E}"/>
              </a:ext>
            </a:extLst>
          </p:cNvPr>
          <p:cNvSpPr/>
          <p:nvPr/>
        </p:nvSpPr>
        <p:spPr>
          <a:xfrm>
            <a:off x="3992421" y="9427"/>
            <a:ext cx="3600666"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Introduction</a:t>
            </a:r>
            <a:endParaRPr lang="en-IN"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243428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4"/>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a:t>Exercise</a:t>
            </a:r>
            <a:endParaRPr/>
          </a:p>
        </p:txBody>
      </p:sp>
      <p:sp>
        <p:nvSpPr>
          <p:cNvPr id="139" name="Google Shape;139;p4"/>
          <p:cNvSpPr txBox="1">
            <a:spLocks noGrp="1"/>
          </p:cNvSpPr>
          <p:nvPr>
            <p:ph type="body" idx="1"/>
          </p:nvPr>
        </p:nvSpPr>
        <p:spPr>
          <a:xfrm>
            <a:off x="1370243" y="1989258"/>
            <a:ext cx="4724169" cy="3697465"/>
          </a:xfrm>
          <a:prstGeom prst="rect">
            <a:avLst/>
          </a:prstGeom>
          <a:noFill/>
          <a:ln>
            <a:noFill/>
          </a:ln>
        </p:spPr>
        <p:txBody>
          <a:bodyPr spcFirstLastPara="1" wrap="square" lIns="91425" tIns="45700" rIns="91425" bIns="45700" anchor="t" anchorCtr="0">
            <a:normAutofit/>
          </a:bodyPr>
          <a:lstStyle/>
          <a:p>
            <a:pPr marL="274320" lvl="0" indent="-274320" algn="l" rtl="0">
              <a:lnSpc>
                <a:spcPct val="90000"/>
              </a:lnSpc>
              <a:spcBef>
                <a:spcPts val="0"/>
              </a:spcBef>
              <a:spcAft>
                <a:spcPts val="0"/>
              </a:spcAft>
              <a:buSzPts val="1920"/>
              <a:buChar char="●"/>
            </a:pPr>
            <a:r>
              <a:rPr lang="en-US" b="0" i="0" dirty="0">
                <a:latin typeface="Calibri"/>
                <a:ea typeface="Calibri"/>
                <a:cs typeface="Calibri"/>
                <a:sym typeface="Calibri"/>
              </a:rPr>
              <a:t>Build a model which can be used to predict in terms of a probability for each Multi-class prediction.</a:t>
            </a:r>
            <a:endParaRPr lang="en-US" dirty="0"/>
          </a:p>
          <a:p>
            <a:pPr marL="274320" lvl="0" indent="-274320" algn="l" rtl="0">
              <a:lnSpc>
                <a:spcPct val="90000"/>
              </a:lnSpc>
              <a:spcBef>
                <a:spcPts val="1800"/>
              </a:spcBef>
              <a:spcAft>
                <a:spcPts val="0"/>
              </a:spcAft>
              <a:buSzPts val="1920"/>
              <a:buChar char="●"/>
            </a:pPr>
            <a:r>
              <a:rPr lang="en-US" b="0" i="0" dirty="0">
                <a:latin typeface="Calibri"/>
                <a:ea typeface="Calibri"/>
                <a:cs typeface="Calibri"/>
                <a:sym typeface="Calibri"/>
              </a:rPr>
              <a:t>In this case, target column has </a:t>
            </a:r>
            <a:r>
              <a:rPr lang="en-US" dirty="0">
                <a:latin typeface="Calibri"/>
                <a:ea typeface="Calibri"/>
                <a:cs typeface="Calibri"/>
                <a:sym typeface="Calibri"/>
              </a:rPr>
              <a:t>binary</a:t>
            </a:r>
            <a:r>
              <a:rPr lang="en-US" b="0" i="0" dirty="0">
                <a:latin typeface="Calibri"/>
                <a:ea typeface="Calibri"/>
                <a:cs typeface="Calibri"/>
                <a:sym typeface="Calibri"/>
              </a:rPr>
              <a:t> values so we used </a:t>
            </a:r>
            <a:r>
              <a:rPr lang="en-US" dirty="0">
                <a:latin typeface="Calibri"/>
                <a:ea typeface="Calibri"/>
                <a:cs typeface="Calibri"/>
                <a:sym typeface="Calibri"/>
              </a:rPr>
              <a:t>Classification</a:t>
            </a:r>
            <a:r>
              <a:rPr lang="en-US" b="0" i="0" dirty="0">
                <a:latin typeface="Calibri"/>
                <a:ea typeface="Calibri"/>
                <a:cs typeface="Calibri"/>
                <a:sym typeface="Calibri"/>
              </a:rPr>
              <a:t> based models.</a:t>
            </a:r>
            <a:endParaRPr lang="en-US" dirty="0">
              <a:latin typeface="Calibri"/>
              <a:ea typeface="Calibri"/>
              <a:cs typeface="Calibri"/>
              <a:sym typeface="Calibri"/>
            </a:endParaRPr>
          </a:p>
        </p:txBody>
      </p:sp>
      <p:pic>
        <p:nvPicPr>
          <p:cNvPr id="140" name="Google Shape;140;p4"/>
          <p:cNvPicPr preferRelativeResize="0"/>
          <p:nvPr/>
        </p:nvPicPr>
        <p:blipFill rotWithShape="1">
          <a:blip r:embed="rId3">
            <a:alphaModFix/>
          </a:blip>
          <a:srcRect/>
          <a:stretch/>
        </p:blipFill>
        <p:spPr>
          <a:xfrm>
            <a:off x="7618412" y="990600"/>
            <a:ext cx="3953699" cy="469612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5"/>
          <p:cNvSpPr txBox="1">
            <a:spLocks noGrp="1"/>
          </p:cNvSpPr>
          <p:nvPr>
            <p:ph type="title"/>
          </p:nvPr>
        </p:nvSpPr>
        <p:spPr>
          <a:xfrm>
            <a:off x="1522643" y="166540"/>
            <a:ext cx="9143538" cy="10668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dirty="0"/>
              <a:t>Points to remember</a:t>
            </a:r>
            <a:endParaRPr dirty="0"/>
          </a:p>
        </p:txBody>
      </p:sp>
      <p:sp>
        <p:nvSpPr>
          <p:cNvPr id="146" name="Google Shape;146;p5"/>
          <p:cNvSpPr txBox="1">
            <a:spLocks noGrp="1"/>
          </p:cNvSpPr>
          <p:nvPr>
            <p:ph type="body" idx="1"/>
          </p:nvPr>
        </p:nvSpPr>
        <p:spPr>
          <a:xfrm>
            <a:off x="1522643" y="1444658"/>
            <a:ext cx="9143538" cy="470161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ct val="80000"/>
              <a:buNone/>
            </a:pPr>
            <a:endParaRPr lang="en-US" dirty="0"/>
          </a:p>
          <a:p>
            <a:pPr marL="274320" lvl="0" indent="-274320" algn="l" rtl="0">
              <a:lnSpc>
                <a:spcPct val="90000"/>
              </a:lnSpc>
              <a:spcBef>
                <a:spcPts val="0"/>
              </a:spcBef>
              <a:spcAft>
                <a:spcPts val="0"/>
              </a:spcAft>
              <a:buSzPct val="80000"/>
              <a:buChar char="●"/>
            </a:pPr>
            <a:r>
              <a:rPr lang="en-US" dirty="0"/>
              <a:t>There are 71 null values in  Dataset.</a:t>
            </a:r>
          </a:p>
          <a:p>
            <a:pPr marL="0" lvl="0" indent="0" algn="l" rtl="0">
              <a:lnSpc>
                <a:spcPct val="90000"/>
              </a:lnSpc>
              <a:spcBef>
                <a:spcPts val="0"/>
              </a:spcBef>
              <a:spcAft>
                <a:spcPts val="0"/>
              </a:spcAft>
              <a:buSzPct val="80000"/>
              <a:buNone/>
            </a:pPr>
            <a:endParaRPr lang="en-US" dirty="0"/>
          </a:p>
          <a:p>
            <a:pPr marL="274320" indent="-274320">
              <a:spcBef>
                <a:spcPts val="0"/>
              </a:spcBef>
              <a:buSzPct val="80000"/>
              <a:buFont typeface="Arial" panose="020B0604020202020204" pitchFamily="34" charset="0"/>
              <a:buChar char="●"/>
            </a:pPr>
            <a:r>
              <a:rPr lang="en-IN" dirty="0"/>
              <a:t>The data was collected from different e-commerce websites like amazon, flip kart by scraping using selenium tool of different products like phones, laptops, professional cameras, printers, routers, smart watches, monitors. It is hereby given to us for this exercise. In order to build model for online products review rating classification between 1 to 5 stars.</a:t>
            </a:r>
          </a:p>
          <a:p>
            <a:pPr marL="0" indent="0">
              <a:spcBef>
                <a:spcPts val="0"/>
              </a:spcBef>
              <a:buSzPct val="80000"/>
              <a:buNone/>
            </a:pPr>
            <a:endParaRPr lang="en-US" dirty="0"/>
          </a:p>
          <a:p>
            <a:pPr marL="274320" lvl="0" indent="-274320" algn="l" rtl="0">
              <a:lnSpc>
                <a:spcPct val="90000"/>
              </a:lnSpc>
              <a:spcBef>
                <a:spcPts val="0"/>
              </a:spcBef>
              <a:spcAft>
                <a:spcPts val="0"/>
              </a:spcAft>
              <a:buSzPct val="80000"/>
              <a:buChar char="●"/>
            </a:pPr>
            <a:r>
              <a:rPr lang="en-US" dirty="0"/>
              <a:t>Size of the dataset is 35541 rows and 3 columns with 1 target column</a:t>
            </a:r>
          </a:p>
          <a:p>
            <a:pPr marL="274320" lvl="0" indent="-274320" algn="l" rtl="0">
              <a:lnSpc>
                <a:spcPct val="90000"/>
              </a:lnSpc>
              <a:spcBef>
                <a:spcPts val="0"/>
              </a:spcBef>
              <a:spcAft>
                <a:spcPts val="0"/>
              </a:spcAft>
              <a:buSzPct val="80000"/>
              <a:buChar char="●"/>
            </a:pPr>
            <a:endParaRPr lang="en-US" dirty="0"/>
          </a:p>
          <a:p>
            <a:pPr marL="274320" lvl="0" indent="-274320" algn="l" rtl="0">
              <a:lnSpc>
                <a:spcPct val="90000"/>
              </a:lnSpc>
              <a:spcBef>
                <a:spcPts val="0"/>
              </a:spcBef>
              <a:spcAft>
                <a:spcPts val="0"/>
              </a:spcAft>
              <a:buSzPct val="80000"/>
              <a:buChar char="●"/>
            </a:pPr>
            <a:r>
              <a:rPr lang="en-US" dirty="0"/>
              <a:t>Data are text-data so we need to use NLP approached for ML</a:t>
            </a:r>
          </a:p>
          <a:p>
            <a:pPr marL="0" lvl="0" indent="0" algn="l" rtl="0">
              <a:lnSpc>
                <a:spcPct val="90000"/>
              </a:lnSpc>
              <a:spcBef>
                <a:spcPts val="0"/>
              </a:spcBef>
              <a:spcAft>
                <a:spcPts val="0"/>
              </a:spcAft>
              <a:buSzPct val="80000"/>
              <a:buNone/>
            </a:pP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6"/>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345D7E"/>
              </a:buClr>
              <a:buSzPts val="3200"/>
              <a:buFont typeface="Calibri"/>
              <a:buNone/>
            </a:pPr>
            <a:r>
              <a:rPr lang="en-US" dirty="0"/>
              <a:t>Project Goals</a:t>
            </a:r>
            <a:endParaRPr dirty="0"/>
          </a:p>
        </p:txBody>
      </p:sp>
      <p:sp>
        <p:nvSpPr>
          <p:cNvPr id="153" name="Google Shape;153;p6"/>
          <p:cNvSpPr txBox="1">
            <a:spLocks noGrp="1"/>
          </p:cNvSpPr>
          <p:nvPr>
            <p:ph type="body" idx="1"/>
          </p:nvPr>
        </p:nvSpPr>
        <p:spPr>
          <a:xfrm>
            <a:off x="1522876" y="1905000"/>
            <a:ext cx="8914936" cy="4191000"/>
          </a:xfrm>
          <a:prstGeom prst="rect">
            <a:avLst/>
          </a:prstGeom>
          <a:noFill/>
          <a:ln>
            <a:noFill/>
          </a:ln>
        </p:spPr>
        <p:txBody>
          <a:bodyPr spcFirstLastPara="1" wrap="square" lIns="91425" tIns="45700" rIns="91425" bIns="45700" anchor="t" anchorCtr="0">
            <a:normAutofit/>
          </a:bodyPr>
          <a:lstStyle/>
          <a:p>
            <a:pPr marL="274320" lvl="0" indent="-274320" algn="l" rtl="0">
              <a:lnSpc>
                <a:spcPct val="90000"/>
              </a:lnSpc>
              <a:spcBef>
                <a:spcPts val="0"/>
              </a:spcBef>
              <a:spcAft>
                <a:spcPts val="0"/>
              </a:spcAft>
              <a:buSzPts val="1920"/>
              <a:buChar char="●"/>
            </a:pPr>
            <a:r>
              <a:rPr lang="en-US" dirty="0"/>
              <a:t> Analytical Problem Framing</a:t>
            </a:r>
            <a:endParaRPr dirty="0"/>
          </a:p>
          <a:p>
            <a:pPr marL="548640" lvl="1" indent="-228600" algn="l" rtl="0">
              <a:lnSpc>
                <a:spcPct val="90000"/>
              </a:lnSpc>
              <a:spcBef>
                <a:spcPts val="1000"/>
              </a:spcBef>
              <a:spcAft>
                <a:spcPts val="0"/>
              </a:spcAft>
              <a:buSzPts val="2000"/>
              <a:buChar char="○"/>
            </a:pPr>
            <a:r>
              <a:rPr lang="en-US" dirty="0"/>
              <a:t>Exploratory Data Analysis (EDA)</a:t>
            </a:r>
            <a:endParaRPr dirty="0"/>
          </a:p>
          <a:p>
            <a:pPr marL="548640" lvl="1" indent="-228600" algn="l" rtl="0">
              <a:lnSpc>
                <a:spcPct val="90000"/>
              </a:lnSpc>
              <a:spcBef>
                <a:spcPts val="1000"/>
              </a:spcBef>
              <a:spcAft>
                <a:spcPts val="0"/>
              </a:spcAft>
              <a:buSzPts val="2000"/>
              <a:buChar char="○"/>
            </a:pPr>
            <a:r>
              <a:rPr lang="en-US" dirty="0"/>
              <a:t>Visualizations</a:t>
            </a:r>
            <a:endParaRPr dirty="0"/>
          </a:p>
          <a:p>
            <a:pPr marL="274320" lvl="0" indent="-274320" algn="l" rtl="0">
              <a:lnSpc>
                <a:spcPct val="90000"/>
              </a:lnSpc>
              <a:spcBef>
                <a:spcPts val="1800"/>
              </a:spcBef>
              <a:spcAft>
                <a:spcPts val="0"/>
              </a:spcAft>
              <a:buSzPts val="1920"/>
              <a:buChar char="●"/>
            </a:pPr>
            <a:r>
              <a:rPr lang="en-US" dirty="0"/>
              <a:t> Data Pre-Processing </a:t>
            </a:r>
            <a:endParaRPr dirty="0"/>
          </a:p>
          <a:p>
            <a:pPr marL="274320" lvl="0" indent="-274320" algn="l" rtl="0">
              <a:lnSpc>
                <a:spcPct val="90000"/>
              </a:lnSpc>
              <a:spcBef>
                <a:spcPts val="1800"/>
              </a:spcBef>
              <a:spcAft>
                <a:spcPts val="0"/>
              </a:spcAft>
              <a:buSzPts val="1920"/>
              <a:buChar char="●"/>
            </a:pPr>
            <a:r>
              <a:rPr lang="en-US" dirty="0"/>
              <a:t> Model/s Development and Evaluation</a:t>
            </a:r>
            <a:endParaRPr dirty="0"/>
          </a:p>
          <a:p>
            <a:pPr marL="274320" lvl="0" indent="-274320" algn="l" rtl="0">
              <a:lnSpc>
                <a:spcPct val="90000"/>
              </a:lnSpc>
              <a:spcBef>
                <a:spcPts val="1800"/>
              </a:spcBef>
              <a:spcAft>
                <a:spcPts val="0"/>
              </a:spcAft>
              <a:buSzPts val="1920"/>
              <a:buChar char="●"/>
            </a:pPr>
            <a:r>
              <a:rPr lang="en-US" dirty="0"/>
              <a:t>Saving the best model and predicting the target</a:t>
            </a:r>
            <a:endParaRPr dirty="0"/>
          </a:p>
          <a:p>
            <a:pPr marL="274320" lvl="0" indent="-274320" algn="l" rtl="0">
              <a:lnSpc>
                <a:spcPct val="90000"/>
              </a:lnSpc>
              <a:spcBef>
                <a:spcPts val="1800"/>
              </a:spcBef>
              <a:spcAft>
                <a:spcPts val="0"/>
              </a:spcAft>
              <a:buSzPts val="1920"/>
              <a:buChar char="●"/>
            </a:pPr>
            <a:r>
              <a:rPr lang="en-US" dirty="0"/>
              <a:t> Conclusion and future work discussion</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8"/>
          <p:cNvSpPr txBox="1">
            <a:spLocks noGrp="1"/>
          </p:cNvSpPr>
          <p:nvPr>
            <p:ph type="title"/>
          </p:nvPr>
        </p:nvSpPr>
        <p:spPr>
          <a:xfrm>
            <a:off x="3413020" y="363028"/>
            <a:ext cx="5533017" cy="511500"/>
          </a:xfrm>
          <a:prstGeom prst="rect">
            <a:avLst/>
          </a:prstGeom>
          <a:noFill/>
          <a:ln>
            <a:noFill/>
          </a:ln>
        </p:spPr>
        <p:txBody>
          <a:bodyPr spcFirstLastPara="1" wrap="square" lIns="91425" tIns="45700" rIns="91425" bIns="45700" anchor="b" anchorCtr="0">
            <a:normAutofit fontScale="90000"/>
          </a:bodyPr>
          <a:lstStyle/>
          <a:p>
            <a:pPr lvl="0" indent="0" algn="ctr" defTabSz="457200">
              <a:lnSpc>
                <a:spcPct val="90000"/>
              </a:lnSpc>
              <a:spcBef>
                <a:spcPts val="0"/>
              </a:spcBef>
              <a:spcAft>
                <a:spcPts val="0"/>
              </a:spcAft>
              <a:buClr>
                <a:srgbClr val="345D7E"/>
              </a:buClr>
              <a:buSzPct val="100000"/>
              <a:buFont typeface="Calibri"/>
              <a:buNone/>
            </a:pPr>
            <a:r>
              <a:rPr lang="en-US" sz="5400" b="1" cap="none"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mn-lt"/>
                <a:ea typeface="+mn-ea"/>
                <a:cs typeface="+mn-cs"/>
              </a:rPr>
              <a:t>column Description</a:t>
            </a:r>
            <a:endParaRPr sz="5400" b="1" cap="none"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mn-lt"/>
              <a:ea typeface="+mn-ea"/>
              <a:cs typeface="+mn-cs"/>
            </a:endParaRPr>
          </a:p>
        </p:txBody>
      </p:sp>
      <p:sp>
        <p:nvSpPr>
          <p:cNvPr id="160" name="Google Shape;160;p8"/>
          <p:cNvSpPr txBox="1">
            <a:spLocks noGrp="1"/>
          </p:cNvSpPr>
          <p:nvPr>
            <p:ph type="body" idx="1"/>
          </p:nvPr>
        </p:nvSpPr>
        <p:spPr>
          <a:xfrm>
            <a:off x="875639" y="1119625"/>
            <a:ext cx="11046300" cy="6040870"/>
          </a:xfrm>
          <a:prstGeom prst="rect">
            <a:avLst/>
          </a:prstGeom>
          <a:noFill/>
          <a:ln>
            <a:noFill/>
          </a:ln>
        </p:spPr>
        <p:txBody>
          <a:bodyPr spcFirstLastPara="1" wrap="square" lIns="91425" tIns="45700" rIns="91425" bIns="45700" anchor="t" anchorCtr="0">
            <a:noAutofit/>
          </a:bodyPr>
          <a:lstStyle/>
          <a:p>
            <a:pPr marL="342900" lvl="0" indent="-342900">
              <a:lnSpc>
                <a:spcPct val="107000"/>
              </a:lnSpc>
              <a:spcAft>
                <a:spcPts val="800"/>
              </a:spcAft>
              <a:buFont typeface="Calibri" panose="020F0502020204030204" pitchFamily="34" charset="0"/>
              <a:buChar char="-"/>
            </a:pPr>
            <a:r>
              <a:rPr lang="en-IN" dirty="0"/>
              <a:t>review </a:t>
            </a:r>
            <a:r>
              <a:rPr lang="en-IN" dirty="0" err="1"/>
              <a:t>titel</a:t>
            </a:r>
            <a:r>
              <a:rPr lang="en-IN" dirty="0"/>
              <a:t> --&gt; title of review</a:t>
            </a:r>
          </a:p>
          <a:p>
            <a:pPr marL="342900" lvl="0" indent="-342900">
              <a:lnSpc>
                <a:spcPct val="107000"/>
              </a:lnSpc>
              <a:spcAft>
                <a:spcPts val="800"/>
              </a:spcAft>
              <a:buFont typeface="Calibri" panose="020F0502020204030204" pitchFamily="34" charset="0"/>
              <a:buChar char="-"/>
            </a:pPr>
            <a:r>
              <a:rPr lang="en-IN" dirty="0"/>
              <a:t>review comments --&gt; text of review written by users</a:t>
            </a:r>
          </a:p>
          <a:p>
            <a:pPr marL="342900" lvl="0" indent="-342900">
              <a:lnSpc>
                <a:spcPct val="107000"/>
              </a:lnSpc>
              <a:spcAft>
                <a:spcPts val="800"/>
              </a:spcAft>
              <a:buFont typeface="Calibri" panose="020F0502020204030204" pitchFamily="34" charset="0"/>
              <a:buChar char="-"/>
            </a:pPr>
            <a:r>
              <a:rPr lang="en-IN" dirty="0"/>
              <a:t>rating --&gt; </a:t>
            </a:r>
            <a:r>
              <a:rPr lang="en-IN" dirty="0" err="1"/>
              <a:t>No.of</a:t>
            </a:r>
            <a:r>
              <a:rPr lang="en-IN" dirty="0"/>
              <a:t> rating given out of 5</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1"/>
          <p:cNvSpPr txBox="1">
            <a:spLocks noGrp="1"/>
          </p:cNvSpPr>
          <p:nvPr>
            <p:ph type="title"/>
          </p:nvPr>
        </p:nvSpPr>
        <p:spPr>
          <a:xfrm>
            <a:off x="1489437" y="420390"/>
            <a:ext cx="9588992" cy="147048"/>
          </a:xfrm>
          <a:prstGeom prst="rect">
            <a:avLst/>
          </a:prstGeom>
          <a:noFill/>
          <a:ln>
            <a:noFill/>
          </a:ln>
        </p:spPr>
        <p:txBody>
          <a:bodyPr spcFirstLastPara="1" wrap="square" lIns="91425" tIns="45700" rIns="91425" bIns="45700" anchor="b" anchorCtr="0">
            <a:noAutofit/>
          </a:bodyPr>
          <a:lstStyle/>
          <a:p>
            <a:pPr marL="0" algn="ctr" defTabSz="457200">
              <a:buSzPct val="100000"/>
            </a:pPr>
            <a:r>
              <a:rPr lang="en-US" sz="3500" b="1" cap="none"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mn-lt"/>
                <a:ea typeface="+mn-ea"/>
                <a:cs typeface="+mn-cs"/>
              </a:rPr>
              <a:t>Exploratory Data Analysis</a:t>
            </a:r>
            <a:endParaRPr sz="3500" b="1" cap="none"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mn-lt"/>
              <a:ea typeface="+mn-ea"/>
              <a:cs typeface="+mn-cs"/>
            </a:endParaRPr>
          </a:p>
        </p:txBody>
      </p:sp>
      <p:grpSp>
        <p:nvGrpSpPr>
          <p:cNvPr id="181" name="Google Shape;181;p11"/>
          <p:cNvGrpSpPr/>
          <p:nvPr/>
        </p:nvGrpSpPr>
        <p:grpSpPr>
          <a:xfrm>
            <a:off x="9025467" y="1117600"/>
            <a:ext cx="3163358" cy="2936388"/>
            <a:chOff x="228599" y="0"/>
            <a:chExt cx="4114800" cy="4114800"/>
          </a:xfrm>
        </p:grpSpPr>
        <p:sp>
          <p:nvSpPr>
            <p:cNvPr id="182" name="Google Shape;182;p11"/>
            <p:cNvSpPr/>
            <p:nvPr/>
          </p:nvSpPr>
          <p:spPr>
            <a:xfrm>
              <a:off x="228599" y="0"/>
              <a:ext cx="4114800" cy="4114800"/>
            </a:xfrm>
            <a:prstGeom prst="quadArrow">
              <a:avLst>
                <a:gd name="adj1" fmla="val 2000"/>
                <a:gd name="adj2" fmla="val 4000"/>
                <a:gd name="adj3" fmla="val 5000"/>
              </a:avLst>
            </a:prstGeom>
            <a:solidFill>
              <a:srgbClr val="F1D6CD"/>
            </a:solidFill>
            <a:ln w="9525" cap="flat" cmpd="sng">
              <a:solidFill>
                <a:schemeClr val="dk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a:off x="496061" y="267462"/>
              <a:ext cx="1645920" cy="1645920"/>
            </a:xfrm>
            <a:prstGeom prst="roundRect">
              <a:avLst>
                <a:gd name="adj" fmla="val 16667"/>
              </a:avLst>
            </a:prstGeom>
            <a:solidFill>
              <a:srgbClr val="DC7F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1"/>
            <p:cNvSpPr txBox="1"/>
            <p:nvPr/>
          </p:nvSpPr>
          <p:spPr>
            <a:xfrm>
              <a:off x="576408" y="347809"/>
              <a:ext cx="1485226" cy="1485226"/>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dirty="0">
                  <a:solidFill>
                    <a:schemeClr val="lt1"/>
                  </a:solidFill>
                  <a:latin typeface="Constantia"/>
                  <a:ea typeface="Constantia"/>
                  <a:cs typeface="Constantia"/>
                  <a:sym typeface="Constantia"/>
                </a:rPr>
                <a:t>Shape : 35541 rows and 3 columns</a:t>
              </a:r>
              <a:endParaRPr dirty="0"/>
            </a:p>
          </p:txBody>
        </p:sp>
        <p:sp>
          <p:nvSpPr>
            <p:cNvPr id="185" name="Google Shape;185;p11"/>
            <p:cNvSpPr/>
            <p:nvPr/>
          </p:nvSpPr>
          <p:spPr>
            <a:xfrm>
              <a:off x="2430017" y="267462"/>
              <a:ext cx="1645920" cy="164592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txBox="1"/>
            <p:nvPr/>
          </p:nvSpPr>
          <p:spPr>
            <a:xfrm>
              <a:off x="2510364" y="347809"/>
              <a:ext cx="1485226" cy="1485226"/>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dirty="0">
                  <a:solidFill>
                    <a:schemeClr val="lt1"/>
                  </a:solidFill>
                  <a:latin typeface="Constantia"/>
                  <a:ea typeface="Constantia"/>
                  <a:cs typeface="Constantia"/>
                  <a:sym typeface="Constantia"/>
                </a:rPr>
                <a:t>71 null values present</a:t>
              </a:r>
              <a:endParaRPr sz="1600" b="0" i="0" u="none" strike="noStrike" cap="none" dirty="0">
                <a:solidFill>
                  <a:schemeClr val="lt1"/>
                </a:solidFill>
                <a:latin typeface="Constantia"/>
                <a:ea typeface="Constantia"/>
                <a:cs typeface="Constantia"/>
                <a:sym typeface="Constantia"/>
              </a:endParaRPr>
            </a:p>
          </p:txBody>
        </p:sp>
        <p:sp>
          <p:nvSpPr>
            <p:cNvPr id="187" name="Google Shape;187;p11"/>
            <p:cNvSpPr/>
            <p:nvPr/>
          </p:nvSpPr>
          <p:spPr>
            <a:xfrm>
              <a:off x="496061" y="2201418"/>
              <a:ext cx="1645920" cy="1645920"/>
            </a:xfrm>
            <a:prstGeom prst="roundRect">
              <a:avLst>
                <a:gd name="adj" fmla="val 16667"/>
              </a:avLst>
            </a:prstGeom>
            <a:solidFill>
              <a:srgbClr val="D8B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txBox="1"/>
            <p:nvPr/>
          </p:nvSpPr>
          <p:spPr>
            <a:xfrm>
              <a:off x="576408" y="2281765"/>
              <a:ext cx="1485226" cy="1485226"/>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dirty="0">
                  <a:solidFill>
                    <a:schemeClr val="lt1"/>
                  </a:solidFill>
                  <a:latin typeface="Constantia"/>
                  <a:ea typeface="Constantia"/>
                  <a:cs typeface="Constantia"/>
                  <a:sym typeface="Constantia"/>
                </a:rPr>
                <a:t>No Duplicate record found</a:t>
              </a:r>
              <a:endParaRPr sz="1600" b="0" i="0" u="none" strike="noStrike" cap="none" dirty="0">
                <a:solidFill>
                  <a:schemeClr val="lt1"/>
                </a:solidFill>
                <a:latin typeface="Constantia"/>
                <a:ea typeface="Constantia"/>
                <a:cs typeface="Constantia"/>
                <a:sym typeface="Constantia"/>
              </a:endParaRPr>
            </a:p>
          </p:txBody>
        </p:sp>
        <p:sp>
          <p:nvSpPr>
            <p:cNvPr id="189" name="Google Shape;189;p11"/>
            <p:cNvSpPr/>
            <p:nvPr/>
          </p:nvSpPr>
          <p:spPr>
            <a:xfrm>
              <a:off x="2430017" y="2201418"/>
              <a:ext cx="1645920" cy="164592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txBox="1"/>
            <p:nvPr/>
          </p:nvSpPr>
          <p:spPr>
            <a:xfrm>
              <a:off x="2510362" y="2225271"/>
              <a:ext cx="1485227" cy="1485226"/>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Constantia"/>
                <a:buNone/>
              </a:pPr>
              <a:r>
                <a:rPr lang="en-US" sz="1600" b="0" i="0" u="none" strike="noStrike" cap="none" dirty="0">
                  <a:solidFill>
                    <a:schemeClr val="lt1"/>
                  </a:solidFill>
                  <a:latin typeface="Constantia"/>
                  <a:ea typeface="Constantia"/>
                  <a:cs typeface="Constantia"/>
                  <a:sym typeface="Constantia"/>
                </a:rPr>
                <a:t>Datatypes of objective</a:t>
              </a:r>
              <a:r>
                <a:rPr lang="en-US" sz="1600" dirty="0">
                  <a:solidFill>
                    <a:schemeClr val="lt1"/>
                  </a:solidFill>
                  <a:latin typeface="Constantia"/>
                  <a:ea typeface="Constantia"/>
                  <a:cs typeface="Constantia"/>
                  <a:sym typeface="Constantia"/>
                </a:rPr>
                <a:t> and int present</a:t>
              </a:r>
              <a:endParaRPr sz="1600" b="0" i="0" u="none" strike="noStrike" cap="none" dirty="0">
                <a:solidFill>
                  <a:schemeClr val="lt1"/>
                </a:solidFill>
                <a:latin typeface="Constantia"/>
                <a:ea typeface="Constantia"/>
                <a:cs typeface="Constantia"/>
                <a:sym typeface="Constantia"/>
              </a:endParaRPr>
            </a:p>
          </p:txBody>
        </p:sp>
      </p:grpSp>
      <p:sp>
        <p:nvSpPr>
          <p:cNvPr id="191" name="Google Shape;191;p11"/>
          <p:cNvSpPr txBox="1"/>
          <p:nvPr/>
        </p:nvSpPr>
        <p:spPr>
          <a:xfrm>
            <a:off x="777441" y="493914"/>
            <a:ext cx="8186255" cy="6532517"/>
          </a:xfrm>
          <a:prstGeom prst="rect">
            <a:avLst/>
          </a:prstGeom>
          <a:noFill/>
          <a:ln w="9525" cap="flat" cmpd="sng">
            <a:solidFill>
              <a:srgbClr val="E9F0F5"/>
            </a:solidFill>
            <a:prstDash val="solid"/>
            <a:round/>
            <a:headEnd type="none" w="sm" len="sm"/>
            <a:tailEnd type="none" w="sm" len="sm"/>
          </a:ln>
        </p:spPr>
        <p:txBody>
          <a:bodyPr spcFirstLastPara="1" wrap="square" lIns="91425" tIns="45700" rIns="91425" bIns="45700" anchor="t" anchorCtr="0">
            <a:spAutoFit/>
          </a:bodyPr>
          <a:lstStyle/>
          <a:p>
            <a:pPr marL="742950" lvl="1" indent="-285750">
              <a:buClr>
                <a:schemeClr val="dk1"/>
              </a:buClr>
              <a:buSzPts val="1800"/>
              <a:buFont typeface="Wingdings" panose="05000000000000000000" pitchFamily="2" charset="2"/>
              <a:buChar char="Ø"/>
            </a:pPr>
            <a:r>
              <a:rPr lang="en-US" sz="2000" b="0" i="0" u="none" strike="noStrike" cap="none" dirty="0">
                <a:solidFill>
                  <a:schemeClr val="dk1"/>
                </a:solidFill>
                <a:latin typeface="Calibri"/>
                <a:ea typeface="Calibri"/>
                <a:cs typeface="Calibri"/>
                <a:sym typeface="Calibri"/>
              </a:rPr>
              <a:t>Data preprocessing</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As a first step I have imported required libraries and I have imported the dataset which was scraped and stored in csv or excel format. </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Then I did all the analysis like checking shape, value counts, info, duplicates value null values etc.</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I have also dropped “unnamed:0”, column as I found they are useless.</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While checking for null values I found 71 null values in the dataset.</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I have merge review title and review comment columns.</a:t>
            </a:r>
          </a:p>
          <a:p>
            <a:pPr marL="342900" lvl="0" indent="-342900">
              <a:lnSpc>
                <a:spcPct val="107000"/>
              </a:lnSpc>
              <a:buFont typeface="+mj-lt"/>
              <a:buAutoNum type="arabicPeriod"/>
            </a:pPr>
            <a:r>
              <a:rPr lang="en-IN" dirty="0">
                <a:latin typeface="Calibri" panose="020F0502020204030204" pitchFamily="34" charset="0"/>
                <a:ea typeface="Calibri" panose="020F0502020204030204" pitchFamily="34" charset="0"/>
                <a:cs typeface="Times New Roman" panose="02020603050405020304" pitchFamily="18" charset="0"/>
              </a:rPr>
              <a:t>Transform the target column into int base.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Make columns to check length of strings in particular row index comments.</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Convert all text data into lower case.</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Remove white space and special characters.</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Remove html tags from data</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Remove non-ascii words from text</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Than make </a:t>
            </a:r>
            <a:r>
              <a:rPr lang="en-IN" sz="1800" b="1" u="sng" dirty="0">
                <a:effectLst/>
                <a:latin typeface="Calibri" panose="020F0502020204030204" pitchFamily="34" charset="0"/>
                <a:ea typeface="Calibri" panose="020F0502020204030204" pitchFamily="34" charset="0"/>
                <a:cs typeface="Times New Roman" panose="02020603050405020304" pitchFamily="18" charset="0"/>
              </a:rPr>
              <a:t>CLAENTEXT  </a:t>
            </a:r>
            <a:r>
              <a:rPr lang="en-IN" sz="1800" dirty="0">
                <a:effectLst/>
                <a:latin typeface="Calibri" panose="020F0502020204030204" pitchFamily="34" charset="0"/>
                <a:ea typeface="Calibri" panose="020F0502020204030204" pitchFamily="34" charset="0"/>
                <a:cs typeface="Times New Roman" panose="02020603050405020304" pitchFamily="18" charset="0"/>
              </a:rPr>
              <a:t>function to prepare text data, in that function remove string punctuation, tokenize comment in words, remove stop words like(</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I,me,u,your,have,had,etc</a:t>
            </a:r>
            <a:r>
              <a:rPr lang="en-IN" sz="1800" dirty="0">
                <a:effectLst/>
                <a:latin typeface="Calibri" panose="020F0502020204030204" pitchFamily="34" charset="0"/>
                <a:ea typeface="Calibri" panose="020F0502020204030204" pitchFamily="34" charset="0"/>
                <a:cs typeface="Times New Roman" panose="02020603050405020304" pitchFamily="18" charset="0"/>
              </a:rPr>
              <a:t>…),than using POS TAG(part of speech) lemmatization the words.</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Apply this function to review comments column.</a:t>
            </a:r>
          </a:p>
          <a:p>
            <a:pPr marL="342900" lvl="0" indent="-342900">
              <a:lnSpc>
                <a:spcPct val="107000"/>
              </a:lnSpc>
              <a:spcAft>
                <a:spcPts val="800"/>
              </a:spcAft>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Again, make column to check clean text length.</a:t>
            </a:r>
          </a:p>
          <a:p>
            <a:pPr marL="342900" lvl="0" indent="-342900">
              <a:lnSpc>
                <a:spcPct val="107000"/>
              </a:lnSpc>
              <a:spcAft>
                <a:spcPts val="800"/>
              </a:spcAft>
              <a:buFont typeface="+mj-lt"/>
              <a:buAutoNum type="arabicPeriod"/>
            </a:pPr>
            <a:r>
              <a:rPr lang="en-IN" sz="1800" dirty="0">
                <a:effectLst/>
                <a:latin typeface="Calibri" panose="020F0502020204030204" pitchFamily="34" charset="0"/>
                <a:ea typeface="Calibri" panose="020F0502020204030204" pitchFamily="34" charset="0"/>
                <a:cs typeface="Times New Roman" panose="02020603050405020304" pitchFamily="18" charset="0"/>
              </a:rPr>
              <a:t>Using TFIDF Vectorize transform text to vectors and extract features for models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AE5FE8C-8A19-4A4C-8D2B-75AEE83CED96}"/>
              </a:ext>
            </a:extLst>
          </p:cNvPr>
          <p:cNvSpPr txBox="1"/>
          <p:nvPr/>
        </p:nvSpPr>
        <p:spPr>
          <a:xfrm>
            <a:off x="7921275" y="2078418"/>
            <a:ext cx="3211781" cy="1631216"/>
          </a:xfrm>
          <a:prstGeom prst="rect">
            <a:avLst/>
          </a:prstGeom>
          <a:noFill/>
        </p:spPr>
        <p:txBody>
          <a:bodyPr wrap="square" rtlCol="0">
            <a:spAutoFit/>
          </a:bodyPr>
          <a:lstStyle/>
          <a:p>
            <a:pPr marL="285750" indent="-285750">
              <a:buFont typeface="Arial" panose="020B0604020202020204" pitchFamily="34" charset="0"/>
              <a:buChar char="•"/>
            </a:pPr>
            <a:r>
              <a:rPr lang="en-US" sz="2000" dirty="0"/>
              <a:t>Counts of comment class are shown bar chart in terms of rating b/w 1 to 5</a:t>
            </a:r>
          </a:p>
          <a:p>
            <a:pPr marL="285750" indent="-285750">
              <a:buFont typeface="Arial" panose="020B0604020202020204" pitchFamily="34" charset="0"/>
              <a:buChar char="•"/>
            </a:pPr>
            <a:r>
              <a:rPr lang="en-US" sz="2000" dirty="0"/>
              <a:t>Most of product rated 5 star.</a:t>
            </a:r>
            <a:endParaRPr lang="en-IN" sz="2000" dirty="0"/>
          </a:p>
        </p:txBody>
      </p:sp>
      <p:sp>
        <p:nvSpPr>
          <p:cNvPr id="8" name="TextBox 7">
            <a:extLst>
              <a:ext uri="{FF2B5EF4-FFF2-40B4-BE49-F238E27FC236}">
                <a16:creationId xmlns:a16="http://schemas.microsoft.com/office/drawing/2014/main" id="{9D5F277C-55DD-4DD7-850B-24683F0D82A5}"/>
              </a:ext>
            </a:extLst>
          </p:cNvPr>
          <p:cNvSpPr txBox="1"/>
          <p:nvPr/>
        </p:nvSpPr>
        <p:spPr>
          <a:xfrm>
            <a:off x="1651952" y="199536"/>
            <a:ext cx="7218680" cy="577081"/>
          </a:xfrm>
          <a:prstGeom prst="rect">
            <a:avLst/>
          </a:prstGeom>
          <a:noFill/>
        </p:spPr>
        <p:txBody>
          <a:bodyPr wrap="square">
            <a:spAutoFit/>
          </a:bodyPr>
          <a:lstStyle/>
          <a:p>
            <a:pPr algn="ctr">
              <a:lnSpc>
                <a:spcPct val="90000"/>
              </a:lnSpc>
              <a:buClr>
                <a:srgbClr val="345D7E"/>
              </a:buClr>
              <a:buSzPct val="100000"/>
            </a:pPr>
            <a:r>
              <a:rPr lang="en-US"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Label Distribution plot</a:t>
            </a:r>
            <a:endParaRPr lang="en-IN" sz="35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5" name="Picture 4">
            <a:extLst>
              <a:ext uri="{FF2B5EF4-FFF2-40B4-BE49-F238E27FC236}">
                <a16:creationId xmlns:a16="http://schemas.microsoft.com/office/drawing/2014/main" id="{6186CA9C-911C-46EA-AF6E-5251770468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585" y="989573"/>
            <a:ext cx="6928239" cy="4515681"/>
          </a:xfrm>
          <a:prstGeom prst="rect">
            <a:avLst/>
          </a:prstGeom>
        </p:spPr>
      </p:pic>
    </p:spTree>
    <p:extLst>
      <p:ext uri="{BB962C8B-B14F-4D97-AF65-F5344CB8AC3E}">
        <p14:creationId xmlns:p14="http://schemas.microsoft.com/office/powerpoint/2010/main" val="4107753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Median">
      <a:dk1>
        <a:srgbClr val="000000"/>
      </a:dk1>
      <a:lt1>
        <a:srgbClr val="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TM04033919[[fn=Circuit]]</Template>
  <TotalTime>981</TotalTime>
  <Words>1157</Words>
  <Application>Microsoft Office PowerPoint</Application>
  <PresentationFormat>Custom</PresentationFormat>
  <Paragraphs>146</Paragraphs>
  <Slides>23</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Tw Cen MT</vt:lpstr>
      <vt:lpstr>Calibri</vt:lpstr>
      <vt:lpstr>Wingdings</vt:lpstr>
      <vt:lpstr>Constantia</vt:lpstr>
      <vt:lpstr>Arial</vt:lpstr>
      <vt:lpstr>Times New Roman</vt:lpstr>
      <vt:lpstr>Circuit</vt:lpstr>
      <vt:lpstr>PowerPoint Presentation</vt:lpstr>
      <vt:lpstr>PowerPoint Presentation</vt:lpstr>
      <vt:lpstr>PowerPoint Presentation</vt:lpstr>
      <vt:lpstr>Exercise</vt:lpstr>
      <vt:lpstr>Points to remember</vt:lpstr>
      <vt:lpstr>Project Goals</vt:lpstr>
      <vt:lpstr>column Description</vt:lpstr>
      <vt:lpstr>Exploratory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Limitations of this work and Scope for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 Credit Loan Defaulter Project Presentation</dc:title>
  <dc:creator>Sweta Rai</dc:creator>
  <cp:lastModifiedBy>Ankit Dadarwala</cp:lastModifiedBy>
  <cp:revision>53</cp:revision>
  <dcterms:created xsi:type="dcterms:W3CDTF">2021-10-25T15:38:10Z</dcterms:created>
  <dcterms:modified xsi:type="dcterms:W3CDTF">2022-01-11T06:42:36Z</dcterms:modified>
</cp:coreProperties>
</file>